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8"/>
  </p:notesMasterIdLst>
  <p:sldIdLst>
    <p:sldId id="256" r:id="rId5"/>
    <p:sldId id="257" r:id="rId6"/>
    <p:sldId id="258" r:id="rId7"/>
    <p:sldId id="259" r:id="rId8"/>
    <p:sldId id="260" r:id="rId9"/>
    <p:sldId id="261" r:id="rId10"/>
    <p:sldId id="263" r:id="rId11"/>
    <p:sldId id="265" r:id="rId12"/>
    <p:sldId id="266" r:id="rId13"/>
    <p:sldId id="267" r:id="rId14"/>
    <p:sldId id="268" r:id="rId15"/>
    <p:sldId id="269"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 Abbi" userId="ad73e822-81fb-4aeb-a521-41d576285af1" providerId="ADAL" clId="{55275BC6-C299-4800-8FAE-51F298CE2E63}"/>
    <pc:docChg chg="undo custSel delSld modSld">
      <pc:chgData name="Shaw, Abbi" userId="ad73e822-81fb-4aeb-a521-41d576285af1" providerId="ADAL" clId="{55275BC6-C299-4800-8FAE-51F298CE2E63}" dt="2022-09-12T08:22:23.104" v="210" actId="20577"/>
      <pc:docMkLst>
        <pc:docMk/>
      </pc:docMkLst>
      <pc:sldChg chg="modSp mod">
        <pc:chgData name="Shaw, Abbi" userId="ad73e822-81fb-4aeb-a521-41d576285af1" providerId="ADAL" clId="{55275BC6-C299-4800-8FAE-51F298CE2E63}" dt="2022-09-12T08:19:40.282" v="15" actId="1076"/>
        <pc:sldMkLst>
          <pc:docMk/>
          <pc:sldMk cId="0" sldId="261"/>
        </pc:sldMkLst>
        <pc:spChg chg="mod">
          <ac:chgData name="Shaw, Abbi" userId="ad73e822-81fb-4aeb-a521-41d576285af1" providerId="ADAL" clId="{55275BC6-C299-4800-8FAE-51F298CE2E63}" dt="2022-09-12T08:18:52.994" v="5" actId="20577"/>
          <ac:spMkLst>
            <pc:docMk/>
            <pc:sldMk cId="0" sldId="261"/>
            <ac:spMk id="99" creationId="{00000000-0000-0000-0000-000000000000}"/>
          </ac:spMkLst>
        </pc:spChg>
        <pc:spChg chg="mod">
          <ac:chgData name="Shaw, Abbi" userId="ad73e822-81fb-4aeb-a521-41d576285af1" providerId="ADAL" clId="{55275BC6-C299-4800-8FAE-51F298CE2E63}" dt="2022-09-12T08:19:17.932" v="10" actId="14100"/>
          <ac:spMkLst>
            <pc:docMk/>
            <pc:sldMk cId="0" sldId="261"/>
            <ac:spMk id="102" creationId="{00000000-0000-0000-0000-000000000000}"/>
          </ac:spMkLst>
        </pc:spChg>
        <pc:spChg chg="mod">
          <ac:chgData name="Shaw, Abbi" userId="ad73e822-81fb-4aeb-a521-41d576285af1" providerId="ADAL" clId="{55275BC6-C299-4800-8FAE-51F298CE2E63}" dt="2022-09-12T08:19:28.052" v="13" actId="1076"/>
          <ac:spMkLst>
            <pc:docMk/>
            <pc:sldMk cId="0" sldId="261"/>
            <ac:spMk id="103" creationId="{00000000-0000-0000-0000-000000000000}"/>
          </ac:spMkLst>
        </pc:spChg>
        <pc:spChg chg="mod">
          <ac:chgData name="Shaw, Abbi" userId="ad73e822-81fb-4aeb-a521-41d576285af1" providerId="ADAL" clId="{55275BC6-C299-4800-8FAE-51F298CE2E63}" dt="2022-09-12T08:19:34.886" v="14" actId="1076"/>
          <ac:spMkLst>
            <pc:docMk/>
            <pc:sldMk cId="0" sldId="261"/>
            <ac:spMk id="104" creationId="{00000000-0000-0000-0000-000000000000}"/>
          </ac:spMkLst>
        </pc:spChg>
        <pc:spChg chg="mod">
          <ac:chgData name="Shaw, Abbi" userId="ad73e822-81fb-4aeb-a521-41d576285af1" providerId="ADAL" clId="{55275BC6-C299-4800-8FAE-51F298CE2E63}" dt="2022-09-12T08:19:40.282" v="15" actId="1076"/>
          <ac:spMkLst>
            <pc:docMk/>
            <pc:sldMk cId="0" sldId="261"/>
            <ac:spMk id="105" creationId="{00000000-0000-0000-0000-000000000000}"/>
          </ac:spMkLst>
        </pc:spChg>
      </pc:sldChg>
      <pc:sldChg chg="del">
        <pc:chgData name="Shaw, Abbi" userId="ad73e822-81fb-4aeb-a521-41d576285af1" providerId="ADAL" clId="{55275BC6-C299-4800-8FAE-51F298CE2E63}" dt="2022-09-12T08:18:22.929" v="1" actId="47"/>
        <pc:sldMkLst>
          <pc:docMk/>
          <pc:sldMk cId="0" sldId="262"/>
        </pc:sldMkLst>
      </pc:sldChg>
      <pc:sldChg chg="del">
        <pc:chgData name="Shaw, Abbi" userId="ad73e822-81fb-4aeb-a521-41d576285af1" providerId="ADAL" clId="{55275BC6-C299-4800-8FAE-51F298CE2E63}" dt="2022-09-12T08:18:09.119" v="0" actId="47"/>
        <pc:sldMkLst>
          <pc:docMk/>
          <pc:sldMk cId="0" sldId="264"/>
        </pc:sldMkLst>
      </pc:sldChg>
      <pc:sldChg chg="modSp mod">
        <pc:chgData name="Shaw, Abbi" userId="ad73e822-81fb-4aeb-a521-41d576285af1" providerId="ADAL" clId="{55275BC6-C299-4800-8FAE-51F298CE2E63}" dt="2022-09-12T08:22:23.104" v="210" actId="20577"/>
        <pc:sldMkLst>
          <pc:docMk/>
          <pc:sldMk cId="0" sldId="269"/>
        </pc:sldMkLst>
        <pc:spChg chg="mod">
          <ac:chgData name="Shaw, Abbi" userId="ad73e822-81fb-4aeb-a521-41d576285af1" providerId="ADAL" clId="{55275BC6-C299-4800-8FAE-51F298CE2E63}" dt="2022-09-12T08:22:23.104" v="210" actId="20577"/>
          <ac:spMkLst>
            <pc:docMk/>
            <pc:sldMk cId="0" sldId="269"/>
            <ac:spMk id="207" creationId="{00000000-0000-0000-0000-000000000000}"/>
          </ac:spMkLst>
        </pc:spChg>
      </pc:sldChg>
      <pc:sldChg chg="modSp mod">
        <pc:chgData name="Shaw, Abbi" userId="ad73e822-81fb-4aeb-a521-41d576285af1" providerId="ADAL" clId="{55275BC6-C299-4800-8FAE-51F298CE2E63}" dt="2022-09-12T08:20:12.970" v="16" actId="6549"/>
        <pc:sldMkLst>
          <pc:docMk/>
          <pc:sldMk cId="0" sldId="270"/>
        </pc:sldMkLst>
        <pc:spChg chg="mod">
          <ac:chgData name="Shaw, Abbi" userId="ad73e822-81fb-4aeb-a521-41d576285af1" providerId="ADAL" clId="{55275BC6-C299-4800-8FAE-51F298CE2E63}" dt="2022-09-12T08:20:12.970" v="16" actId="6549"/>
          <ac:spMkLst>
            <pc:docMk/>
            <pc:sldMk cId="0" sldId="270"/>
            <ac:spMk id="2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74701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3992a4ae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43992a4ae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42165968a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42165968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495666a3e7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495666a3e7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495666a3e7_8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495666a3e7_8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2b0dfb03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2b0dfb03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95666a3e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95666a3e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42b0dfb0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42b0dfb0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42b0dfb0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42b0dfb0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4ee084a3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4ee084a3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4ee084a3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44ee084a3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2dece31e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2dece31e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2165968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2165968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lvl="0"/>
            <a:r>
              <a:rPr lang="en-GB" sz="4000" dirty="0"/>
              <a:t>How students experience </a:t>
            </a:r>
            <a:r>
              <a:rPr lang="en-GB" sz="4000"/>
              <a:t>the VLE</a:t>
            </a:r>
            <a:br>
              <a:rPr lang="en-GB" sz="4000"/>
            </a:br>
            <a:r>
              <a:rPr lang="en-GB" sz="4000"/>
              <a:t>(RAISE 2022)</a:t>
            </a:r>
            <a:endParaRPr sz="4000"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440"/>
              <a:buNone/>
            </a:pPr>
            <a:r>
              <a:rPr lang="ca" sz="2020"/>
              <a:t>Marta Ramio Comalat</a:t>
            </a:r>
            <a:endParaRPr sz="2020"/>
          </a:p>
          <a:p>
            <a:pPr marL="0" lvl="0" indent="0" algn="ctr" rtl="0">
              <a:lnSpc>
                <a:spcPct val="115000"/>
              </a:lnSpc>
              <a:spcBef>
                <a:spcPts val="0"/>
              </a:spcBef>
              <a:spcAft>
                <a:spcPts val="0"/>
              </a:spcAft>
              <a:buSzPts val="440"/>
              <a:buNone/>
            </a:pPr>
            <a:r>
              <a:rPr lang="ca" sz="2020"/>
              <a:t>Nadia Golotchoglou </a:t>
            </a:r>
            <a:endParaRPr sz="2020"/>
          </a:p>
          <a:p>
            <a:pPr marL="0" lvl="0" indent="0" algn="ctr" rtl="0">
              <a:lnSpc>
                <a:spcPct val="115000"/>
              </a:lnSpc>
              <a:spcBef>
                <a:spcPts val="0"/>
              </a:spcBef>
              <a:spcAft>
                <a:spcPts val="0"/>
              </a:spcAft>
              <a:buSzPts val="440"/>
              <a:buNone/>
            </a:pPr>
            <a:r>
              <a:rPr lang="ca" sz="2020"/>
              <a:t>Jesper Hansen</a:t>
            </a:r>
            <a:endParaRPr sz="2020"/>
          </a:p>
          <a:p>
            <a:pPr marL="0" lvl="0" indent="0" algn="ctr" rtl="0">
              <a:lnSpc>
                <a:spcPct val="115000"/>
              </a:lnSpc>
              <a:spcBef>
                <a:spcPts val="0"/>
              </a:spcBef>
              <a:spcAft>
                <a:spcPts val="0"/>
              </a:spcAft>
              <a:buSzPts val="440"/>
              <a:buNone/>
            </a:pPr>
            <a:r>
              <a:rPr lang="ca" sz="2020"/>
              <a:t>Abbi Shaw</a:t>
            </a:r>
            <a:endParaRPr sz="202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a"/>
              <a:t>What do ‘other’ mean?</a:t>
            </a:r>
            <a:endParaRPr/>
          </a:p>
        </p:txBody>
      </p:sp>
      <p:sp>
        <p:nvSpPr>
          <p:cNvPr id="174" name="Google Shape;17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5" name="Google Shape;175;p24"/>
          <p:cNvPicPr preferRelativeResize="0"/>
          <p:nvPr/>
        </p:nvPicPr>
        <p:blipFill>
          <a:blip r:embed="rId3">
            <a:alphaModFix/>
          </a:blip>
          <a:stretch>
            <a:fillRect/>
          </a:stretch>
        </p:blipFill>
        <p:spPr>
          <a:xfrm>
            <a:off x="373450" y="1751007"/>
            <a:ext cx="1561726" cy="1140866"/>
          </a:xfrm>
          <a:prstGeom prst="rect">
            <a:avLst/>
          </a:prstGeom>
          <a:noFill/>
          <a:ln>
            <a:noFill/>
          </a:ln>
        </p:spPr>
      </p:pic>
      <p:pic>
        <p:nvPicPr>
          <p:cNvPr id="176" name="Google Shape;176;p24"/>
          <p:cNvPicPr preferRelativeResize="0"/>
          <p:nvPr/>
        </p:nvPicPr>
        <p:blipFill rotWithShape="1">
          <a:blip r:embed="rId4">
            <a:alphaModFix/>
          </a:blip>
          <a:srcRect t="33582" b="29746"/>
          <a:stretch/>
        </p:blipFill>
        <p:spPr>
          <a:xfrm>
            <a:off x="2178600" y="1241625"/>
            <a:ext cx="1561725" cy="468650"/>
          </a:xfrm>
          <a:prstGeom prst="rect">
            <a:avLst/>
          </a:prstGeom>
          <a:noFill/>
          <a:ln>
            <a:noFill/>
          </a:ln>
        </p:spPr>
      </p:pic>
      <p:pic>
        <p:nvPicPr>
          <p:cNvPr id="177" name="Google Shape;177;p24"/>
          <p:cNvPicPr preferRelativeResize="0"/>
          <p:nvPr/>
        </p:nvPicPr>
        <p:blipFill>
          <a:blip r:embed="rId5">
            <a:alphaModFix amt="68000"/>
          </a:blip>
          <a:stretch>
            <a:fillRect/>
          </a:stretch>
        </p:blipFill>
        <p:spPr>
          <a:xfrm>
            <a:off x="84845" y="1017725"/>
            <a:ext cx="1850325" cy="916462"/>
          </a:xfrm>
          <a:prstGeom prst="rect">
            <a:avLst/>
          </a:prstGeom>
          <a:noFill/>
          <a:ln>
            <a:noFill/>
          </a:ln>
        </p:spPr>
      </p:pic>
      <p:pic>
        <p:nvPicPr>
          <p:cNvPr id="178" name="Google Shape;178;p24"/>
          <p:cNvPicPr preferRelativeResize="0"/>
          <p:nvPr/>
        </p:nvPicPr>
        <p:blipFill>
          <a:blip r:embed="rId3">
            <a:alphaModFix amt="69000"/>
          </a:blip>
          <a:stretch>
            <a:fillRect/>
          </a:stretch>
        </p:blipFill>
        <p:spPr>
          <a:xfrm>
            <a:off x="2178600" y="1683107"/>
            <a:ext cx="1561726" cy="1140866"/>
          </a:xfrm>
          <a:prstGeom prst="rect">
            <a:avLst/>
          </a:prstGeom>
          <a:noFill/>
          <a:ln>
            <a:noFill/>
          </a:ln>
        </p:spPr>
      </p:pic>
      <p:pic>
        <p:nvPicPr>
          <p:cNvPr id="179" name="Google Shape;179;p24"/>
          <p:cNvPicPr preferRelativeResize="0"/>
          <p:nvPr/>
        </p:nvPicPr>
        <p:blipFill>
          <a:blip r:embed="rId6">
            <a:alphaModFix/>
          </a:blip>
          <a:stretch>
            <a:fillRect/>
          </a:stretch>
        </p:blipFill>
        <p:spPr>
          <a:xfrm>
            <a:off x="4572000" y="445025"/>
            <a:ext cx="4281449" cy="2140725"/>
          </a:xfrm>
          <a:prstGeom prst="rect">
            <a:avLst/>
          </a:prstGeom>
          <a:noFill/>
          <a:ln>
            <a:noFill/>
          </a:ln>
        </p:spPr>
      </p:pic>
      <p:sp>
        <p:nvSpPr>
          <p:cNvPr id="180" name="Google Shape;180;p24"/>
          <p:cNvSpPr txBox="1"/>
          <p:nvPr/>
        </p:nvSpPr>
        <p:spPr>
          <a:xfrm>
            <a:off x="466800" y="2891875"/>
            <a:ext cx="3165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Distinguishing essential from recommended readings</a:t>
            </a:r>
            <a:endParaRPr/>
          </a:p>
        </p:txBody>
      </p:sp>
      <p:sp>
        <p:nvSpPr>
          <p:cNvPr id="181" name="Google Shape;181;p24"/>
          <p:cNvSpPr txBox="1"/>
          <p:nvPr/>
        </p:nvSpPr>
        <p:spPr>
          <a:xfrm>
            <a:off x="5101075" y="2585750"/>
            <a:ext cx="395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Pre-recorded lectures and slides</a:t>
            </a:r>
            <a:endParaRPr/>
          </a:p>
        </p:txBody>
      </p:sp>
      <p:pic>
        <p:nvPicPr>
          <p:cNvPr id="182" name="Google Shape;182;p24"/>
          <p:cNvPicPr preferRelativeResize="0"/>
          <p:nvPr/>
        </p:nvPicPr>
        <p:blipFill rotWithShape="1">
          <a:blip r:embed="rId7">
            <a:alphaModFix/>
          </a:blip>
          <a:srcRect l="33150" t="22506" r="29443" b="21962"/>
          <a:stretch/>
        </p:blipFill>
        <p:spPr>
          <a:xfrm>
            <a:off x="466800" y="3490025"/>
            <a:ext cx="1086424" cy="896008"/>
          </a:xfrm>
          <a:prstGeom prst="rect">
            <a:avLst/>
          </a:prstGeom>
          <a:noFill/>
          <a:ln>
            <a:noFill/>
          </a:ln>
        </p:spPr>
      </p:pic>
      <p:sp>
        <p:nvSpPr>
          <p:cNvPr id="183" name="Google Shape;183;p24"/>
          <p:cNvSpPr txBox="1"/>
          <p:nvPr/>
        </p:nvSpPr>
        <p:spPr>
          <a:xfrm>
            <a:off x="237625" y="4465175"/>
            <a:ext cx="163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Guiding questions</a:t>
            </a:r>
            <a:endParaRPr/>
          </a:p>
        </p:txBody>
      </p:sp>
      <p:pic>
        <p:nvPicPr>
          <p:cNvPr id="184" name="Google Shape;184;p24"/>
          <p:cNvPicPr preferRelativeResize="0"/>
          <p:nvPr/>
        </p:nvPicPr>
        <p:blipFill>
          <a:blip r:embed="rId8">
            <a:alphaModFix/>
          </a:blip>
          <a:stretch>
            <a:fillRect/>
          </a:stretch>
        </p:blipFill>
        <p:spPr>
          <a:xfrm>
            <a:off x="3814487" y="2976099"/>
            <a:ext cx="1919599" cy="1923850"/>
          </a:xfrm>
          <a:prstGeom prst="rect">
            <a:avLst/>
          </a:prstGeom>
          <a:noFill/>
          <a:ln>
            <a:noFill/>
          </a:ln>
        </p:spPr>
      </p:pic>
      <p:sp>
        <p:nvSpPr>
          <p:cNvPr id="185" name="Google Shape;185;p24"/>
          <p:cNvSpPr txBox="1"/>
          <p:nvPr/>
        </p:nvSpPr>
        <p:spPr>
          <a:xfrm>
            <a:off x="2121788" y="3575375"/>
            <a:ext cx="1994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Links to additional resources (Youtube, websites…)</a:t>
            </a:r>
            <a:endParaRPr/>
          </a:p>
        </p:txBody>
      </p:sp>
      <p:pic>
        <p:nvPicPr>
          <p:cNvPr id="186" name="Google Shape;186;p24"/>
          <p:cNvPicPr preferRelativeResize="0"/>
          <p:nvPr/>
        </p:nvPicPr>
        <p:blipFill>
          <a:blip r:embed="rId9">
            <a:alphaModFix/>
          </a:blip>
          <a:stretch>
            <a:fillRect/>
          </a:stretch>
        </p:blipFill>
        <p:spPr>
          <a:xfrm>
            <a:off x="5998750" y="2985938"/>
            <a:ext cx="2686050" cy="1266825"/>
          </a:xfrm>
          <a:prstGeom prst="rect">
            <a:avLst/>
          </a:prstGeom>
          <a:noFill/>
          <a:ln>
            <a:noFill/>
          </a:ln>
        </p:spPr>
      </p:pic>
      <p:sp>
        <p:nvSpPr>
          <p:cNvPr id="187" name="Google Shape;187;p24"/>
          <p:cNvSpPr txBox="1"/>
          <p:nvPr/>
        </p:nvSpPr>
        <p:spPr>
          <a:xfrm>
            <a:off x="5915875" y="4386025"/>
            <a:ext cx="285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Past papers and essay tips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311700" y="445025"/>
            <a:ext cx="3533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a"/>
              <a:t>Features presentation</a:t>
            </a:r>
            <a:endParaRPr/>
          </a:p>
        </p:txBody>
      </p:sp>
      <p:sp>
        <p:nvSpPr>
          <p:cNvPr id="193" name="Google Shape;193;p25"/>
          <p:cNvSpPr txBox="1">
            <a:spLocks noGrp="1"/>
          </p:cNvSpPr>
          <p:nvPr>
            <p:ph type="body" idx="1"/>
          </p:nvPr>
        </p:nvSpPr>
        <p:spPr>
          <a:xfrm>
            <a:off x="396575" y="1165500"/>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sz="1100">
              <a:solidFill>
                <a:schemeClr val="dk1"/>
              </a:solidFill>
            </a:endParaRPr>
          </a:p>
          <a:p>
            <a:pPr marL="457200" lvl="0" indent="0" algn="l" rtl="0">
              <a:spcBef>
                <a:spcPts val="0"/>
              </a:spcBef>
              <a:spcAft>
                <a:spcPts val="1200"/>
              </a:spcAft>
              <a:buNone/>
            </a:pPr>
            <a:endParaRPr/>
          </a:p>
        </p:txBody>
      </p:sp>
      <p:pic>
        <p:nvPicPr>
          <p:cNvPr id="194" name="Google Shape;194;p25"/>
          <p:cNvPicPr preferRelativeResize="0"/>
          <p:nvPr/>
        </p:nvPicPr>
        <p:blipFill rotWithShape="1">
          <a:blip r:embed="rId3">
            <a:alphaModFix/>
          </a:blip>
          <a:srcRect r="7149"/>
          <a:stretch/>
        </p:blipFill>
        <p:spPr>
          <a:xfrm>
            <a:off x="74050" y="2100225"/>
            <a:ext cx="4549376" cy="1053425"/>
          </a:xfrm>
          <a:prstGeom prst="rect">
            <a:avLst/>
          </a:prstGeom>
          <a:noFill/>
          <a:ln>
            <a:noFill/>
          </a:ln>
        </p:spPr>
      </p:pic>
      <p:pic>
        <p:nvPicPr>
          <p:cNvPr id="195" name="Google Shape;195;p25"/>
          <p:cNvPicPr preferRelativeResize="0"/>
          <p:nvPr/>
        </p:nvPicPr>
        <p:blipFill>
          <a:blip r:embed="rId4">
            <a:alphaModFix/>
          </a:blip>
          <a:stretch>
            <a:fillRect/>
          </a:stretch>
        </p:blipFill>
        <p:spPr>
          <a:xfrm>
            <a:off x="4251137" y="3014626"/>
            <a:ext cx="4549375" cy="1891224"/>
          </a:xfrm>
          <a:prstGeom prst="rect">
            <a:avLst/>
          </a:prstGeom>
          <a:noFill/>
          <a:ln>
            <a:noFill/>
          </a:ln>
        </p:spPr>
      </p:pic>
      <p:sp>
        <p:nvSpPr>
          <p:cNvPr id="196" name="Google Shape;196;p25"/>
          <p:cNvSpPr txBox="1"/>
          <p:nvPr/>
        </p:nvSpPr>
        <p:spPr>
          <a:xfrm>
            <a:off x="3556200" y="1165500"/>
            <a:ext cx="115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A - Forums</a:t>
            </a:r>
            <a:endParaRPr/>
          </a:p>
        </p:txBody>
      </p:sp>
      <p:sp>
        <p:nvSpPr>
          <p:cNvPr id="197" name="Google Shape;197;p25"/>
          <p:cNvSpPr txBox="1"/>
          <p:nvPr/>
        </p:nvSpPr>
        <p:spPr>
          <a:xfrm>
            <a:off x="464475" y="1768075"/>
            <a:ext cx="164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B - Quiz</a:t>
            </a:r>
            <a:endParaRPr/>
          </a:p>
        </p:txBody>
      </p:sp>
      <p:sp>
        <p:nvSpPr>
          <p:cNvPr id="198" name="Google Shape;198;p25"/>
          <p:cNvSpPr txBox="1"/>
          <p:nvPr/>
        </p:nvSpPr>
        <p:spPr>
          <a:xfrm>
            <a:off x="2918600" y="4181700"/>
            <a:ext cx="128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D - Glossary</a:t>
            </a:r>
            <a:endParaRPr/>
          </a:p>
        </p:txBody>
      </p:sp>
      <p:pic>
        <p:nvPicPr>
          <p:cNvPr id="199" name="Google Shape;199;p25"/>
          <p:cNvPicPr preferRelativeResize="0"/>
          <p:nvPr/>
        </p:nvPicPr>
        <p:blipFill rotWithShape="1">
          <a:blip r:embed="rId5">
            <a:alphaModFix/>
          </a:blip>
          <a:srcRect l="39283" t="8784"/>
          <a:stretch/>
        </p:blipFill>
        <p:spPr>
          <a:xfrm>
            <a:off x="311700" y="3259250"/>
            <a:ext cx="1697526" cy="2074325"/>
          </a:xfrm>
          <a:prstGeom prst="rect">
            <a:avLst/>
          </a:prstGeom>
          <a:noFill/>
          <a:ln>
            <a:noFill/>
          </a:ln>
        </p:spPr>
      </p:pic>
      <p:sp>
        <p:nvSpPr>
          <p:cNvPr id="200" name="Google Shape;200;p25"/>
          <p:cNvSpPr txBox="1"/>
          <p:nvPr/>
        </p:nvSpPr>
        <p:spPr>
          <a:xfrm>
            <a:off x="2062500" y="3598750"/>
            <a:ext cx="149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C - Flashcards</a:t>
            </a:r>
            <a:endParaRPr/>
          </a:p>
        </p:txBody>
      </p:sp>
      <p:pic>
        <p:nvPicPr>
          <p:cNvPr id="201" name="Google Shape;201;p25"/>
          <p:cNvPicPr preferRelativeResize="0"/>
          <p:nvPr/>
        </p:nvPicPr>
        <p:blipFill>
          <a:blip r:embed="rId6">
            <a:alphaModFix/>
          </a:blip>
          <a:stretch>
            <a:fillRect/>
          </a:stretch>
        </p:blipFill>
        <p:spPr>
          <a:xfrm>
            <a:off x="4758162" y="189550"/>
            <a:ext cx="4159025" cy="2484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965175" y="845525"/>
            <a:ext cx="3533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a"/>
              <a:t>Next Steps</a:t>
            </a:r>
            <a:endParaRPr/>
          </a:p>
        </p:txBody>
      </p:sp>
      <p:sp>
        <p:nvSpPr>
          <p:cNvPr id="207" name="Google Shape;207;p26"/>
          <p:cNvSpPr txBox="1">
            <a:spLocks noGrp="1"/>
          </p:cNvSpPr>
          <p:nvPr>
            <p:ph type="body" idx="1"/>
          </p:nvPr>
        </p:nvSpPr>
        <p:spPr>
          <a:xfrm>
            <a:off x="470350" y="1727100"/>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lang="en-GB" sz="1100" dirty="0">
              <a:solidFill>
                <a:schemeClr val="dk1"/>
              </a:solidFill>
            </a:endParaRPr>
          </a:p>
          <a:p>
            <a:pPr marL="457200" lvl="0" indent="0" algn="l" rtl="0">
              <a:spcBef>
                <a:spcPts val="0"/>
              </a:spcBef>
              <a:spcAft>
                <a:spcPts val="0"/>
              </a:spcAft>
              <a:buNone/>
            </a:pPr>
            <a:r>
              <a:rPr lang="ca" dirty="0"/>
              <a:t>Support and inform Faculty Moodle practice and module development.</a:t>
            </a:r>
            <a:endParaRPr dirty="0"/>
          </a:p>
          <a:p>
            <a:pPr marL="457200" lvl="0" indent="0" algn="l" rtl="0">
              <a:spcBef>
                <a:spcPts val="1200"/>
              </a:spcBef>
              <a:spcAft>
                <a:spcPts val="0"/>
              </a:spcAft>
              <a:buNone/>
            </a:pPr>
            <a:r>
              <a:rPr lang="en-GB" dirty="0"/>
              <a:t>Create discipline-focused case studies of successful implementations.</a:t>
            </a:r>
          </a:p>
          <a:p>
            <a:pPr indent="0">
              <a:spcBef>
                <a:spcPts val="1200"/>
              </a:spcBef>
              <a:buNone/>
            </a:pPr>
            <a:r>
              <a:rPr lang="ca" dirty="0"/>
              <a:t>Provide opportunities for tutors to experiment with Moodle activities.</a:t>
            </a:r>
          </a:p>
          <a:p>
            <a:pPr marL="457200" lvl="0" indent="0" algn="l" rtl="0">
              <a:spcBef>
                <a:spcPts val="1200"/>
              </a:spcBef>
              <a:spcAft>
                <a:spcPts val="0"/>
              </a:spcAft>
              <a:buNone/>
            </a:pPr>
            <a:r>
              <a:rPr lang="ca"/>
              <a:t>Support </a:t>
            </a:r>
            <a:r>
              <a:rPr lang="ca" dirty="0"/>
              <a:t>academic and student feedback mechanisms throughout the year.</a:t>
            </a:r>
            <a:endParaRPr dirty="0"/>
          </a:p>
          <a:p>
            <a:pPr marL="457200" lvl="0" indent="0" algn="l" rtl="0">
              <a:spcBef>
                <a:spcPts val="1200"/>
              </a:spcBef>
              <a:spcAft>
                <a:spcPts val="0"/>
              </a:spcAft>
              <a:buNone/>
            </a:pPr>
            <a:r>
              <a:rPr lang="ca" dirty="0"/>
              <a:t>Continue to iterate Faculty-level student-staff research.</a:t>
            </a:r>
            <a:endParaRPr dirty="0"/>
          </a:p>
          <a:p>
            <a:pPr marL="457200" lvl="0" indent="0" algn="l" rtl="0">
              <a:spcBef>
                <a:spcPts val="1200"/>
              </a:spcBef>
              <a:spcAft>
                <a:spcPts val="0"/>
              </a:spcAft>
              <a:buNone/>
            </a:pPr>
            <a:endParaRPr dirty="0"/>
          </a:p>
          <a:p>
            <a:pPr marL="457200" lvl="0" indent="0" algn="l" rtl="0">
              <a:spcBef>
                <a:spcPts val="1200"/>
              </a:spcBef>
              <a:spcAft>
                <a:spcPts val="1200"/>
              </a:spcAft>
              <a:buNone/>
            </a:pPr>
            <a:endParaRPr dirty="0"/>
          </a:p>
        </p:txBody>
      </p:sp>
      <p:sp>
        <p:nvSpPr>
          <p:cNvPr id="208" name="Google Shape;208;p26"/>
          <p:cNvSpPr txBox="1"/>
          <p:nvPr/>
        </p:nvSpPr>
        <p:spPr>
          <a:xfrm>
            <a:off x="3556200" y="1165500"/>
            <a:ext cx="115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9" name="Google Shape;209;p26"/>
          <p:cNvSpPr txBox="1"/>
          <p:nvPr/>
        </p:nvSpPr>
        <p:spPr>
          <a:xfrm>
            <a:off x="2918600" y="4181700"/>
            <a:ext cx="128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965175" y="845525"/>
            <a:ext cx="3533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a"/>
              <a:t>Impact!</a:t>
            </a:r>
            <a:endParaRPr/>
          </a:p>
        </p:txBody>
      </p:sp>
      <p:sp>
        <p:nvSpPr>
          <p:cNvPr id="215" name="Google Shape;215;p27"/>
          <p:cNvSpPr txBox="1">
            <a:spLocks noGrp="1"/>
          </p:cNvSpPr>
          <p:nvPr>
            <p:ph type="body" idx="1"/>
          </p:nvPr>
        </p:nvSpPr>
        <p:spPr>
          <a:xfrm>
            <a:off x="470350" y="1727100"/>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ca" dirty="0"/>
              <a:t>An active illustration of our existing students’ experiences. </a:t>
            </a:r>
            <a:endParaRPr dirty="0"/>
          </a:p>
          <a:p>
            <a:pPr marL="457200" lvl="0" indent="0" algn="l" rtl="0">
              <a:spcBef>
                <a:spcPts val="1200"/>
              </a:spcBef>
              <a:spcAft>
                <a:spcPts val="0"/>
              </a:spcAft>
              <a:buNone/>
            </a:pPr>
            <a:r>
              <a:rPr lang="ca" dirty="0"/>
              <a:t>Introduced an effective student-led research mechanism at Faculty-level.</a:t>
            </a:r>
            <a:endParaRPr dirty="0"/>
          </a:p>
          <a:p>
            <a:pPr marL="457200" lvl="0" indent="0" algn="l" rtl="0">
              <a:spcBef>
                <a:spcPts val="1200"/>
              </a:spcBef>
              <a:spcAft>
                <a:spcPts val="0"/>
              </a:spcAft>
              <a:buNone/>
            </a:pPr>
            <a:r>
              <a:rPr lang="ca" dirty="0"/>
              <a:t>Allows Faculty-level strategy and planning to be firmly influenced and shaped by real student experiences and concerns.</a:t>
            </a:r>
            <a:endParaRPr dirty="0"/>
          </a:p>
          <a:p>
            <a:pPr marL="457200" lvl="0" indent="0" algn="l" rtl="0">
              <a:spcBef>
                <a:spcPts val="1200"/>
              </a:spcBef>
              <a:spcAft>
                <a:spcPts val="0"/>
              </a:spcAft>
              <a:buNone/>
            </a:pPr>
            <a:r>
              <a:rPr lang="ca" dirty="0"/>
              <a:t>Highlights positive experiences in our existing Moodle modules.</a:t>
            </a:r>
            <a:endParaRPr dirty="0"/>
          </a:p>
          <a:p>
            <a:pPr marL="457200" lvl="0" indent="0" algn="l" rtl="0">
              <a:spcBef>
                <a:spcPts val="1200"/>
              </a:spcBef>
              <a:spcAft>
                <a:spcPts val="0"/>
              </a:spcAft>
              <a:buNone/>
            </a:pPr>
            <a:endParaRPr dirty="0"/>
          </a:p>
          <a:p>
            <a:pPr marL="457200" lvl="0" indent="0" algn="l" rtl="0">
              <a:spcBef>
                <a:spcPts val="1200"/>
              </a:spcBef>
              <a:spcAft>
                <a:spcPts val="1200"/>
              </a:spcAft>
              <a:buNone/>
            </a:pPr>
            <a:endParaRPr dirty="0"/>
          </a:p>
        </p:txBody>
      </p:sp>
      <p:sp>
        <p:nvSpPr>
          <p:cNvPr id="216" name="Google Shape;216;p27"/>
          <p:cNvSpPr txBox="1"/>
          <p:nvPr/>
        </p:nvSpPr>
        <p:spPr>
          <a:xfrm>
            <a:off x="3556200" y="1165500"/>
            <a:ext cx="115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7" name="Google Shape;217;p27"/>
          <p:cNvSpPr txBox="1"/>
          <p:nvPr/>
        </p:nvSpPr>
        <p:spPr>
          <a:xfrm>
            <a:off x="2918600" y="4181700"/>
            <a:ext cx="128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313250" y="343575"/>
            <a:ext cx="8538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2400"/>
              <a:t>Introduction</a:t>
            </a:r>
            <a:endParaRPr sz="2400"/>
          </a:p>
        </p:txBody>
      </p:sp>
      <p:sp>
        <p:nvSpPr>
          <p:cNvPr id="61" name="Google Shape;61;p14"/>
          <p:cNvSpPr txBox="1"/>
          <p:nvPr/>
        </p:nvSpPr>
        <p:spPr>
          <a:xfrm>
            <a:off x="464825" y="1040825"/>
            <a:ext cx="8003400" cy="33246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ca" sz="1700" dirty="0"/>
              <a:t>Student-staff project in UCL Arts &amp; Humanities (March-June 2022)</a:t>
            </a:r>
            <a:endParaRPr sz="1700" dirty="0"/>
          </a:p>
          <a:p>
            <a:pPr marL="457200" lvl="0" indent="0" algn="l" rtl="0">
              <a:spcBef>
                <a:spcPts val="0"/>
              </a:spcBef>
              <a:spcAft>
                <a:spcPts val="0"/>
              </a:spcAft>
              <a:buNone/>
            </a:pPr>
            <a:endParaRPr sz="1700" dirty="0"/>
          </a:p>
          <a:p>
            <a:pPr marL="457200" lvl="0" indent="-336550" algn="l" rtl="0">
              <a:spcBef>
                <a:spcPts val="0"/>
              </a:spcBef>
              <a:spcAft>
                <a:spcPts val="0"/>
              </a:spcAft>
              <a:buSzPts val="1700"/>
              <a:buChar char="●"/>
            </a:pPr>
            <a:r>
              <a:rPr lang="ca" sz="1700" dirty="0"/>
              <a:t>Research team: 7 students + 2 staff</a:t>
            </a:r>
            <a:endParaRPr sz="1700" dirty="0"/>
          </a:p>
          <a:p>
            <a:pPr marL="457200" lvl="0" indent="0" algn="l" rtl="0">
              <a:spcBef>
                <a:spcPts val="0"/>
              </a:spcBef>
              <a:spcAft>
                <a:spcPts val="0"/>
              </a:spcAft>
              <a:buNone/>
            </a:pPr>
            <a:endParaRPr sz="1700" dirty="0"/>
          </a:p>
          <a:p>
            <a:pPr marL="457200" lvl="0" indent="-336550" algn="l" rtl="0">
              <a:spcBef>
                <a:spcPts val="0"/>
              </a:spcBef>
              <a:spcAft>
                <a:spcPts val="0"/>
              </a:spcAft>
              <a:buSzPts val="1700"/>
              <a:buChar char="●"/>
            </a:pPr>
            <a:r>
              <a:rPr lang="ca" sz="1700" dirty="0"/>
              <a:t>Focus: Moodle (UCL’s virtual learning environment)</a:t>
            </a:r>
            <a:endParaRPr sz="1700" dirty="0"/>
          </a:p>
          <a:p>
            <a:pPr marL="914400" lvl="1" indent="-336550" algn="l" rtl="0">
              <a:spcBef>
                <a:spcPts val="0"/>
              </a:spcBef>
              <a:spcAft>
                <a:spcPts val="0"/>
              </a:spcAft>
              <a:buSzPts val="1700"/>
              <a:buChar char="○"/>
            </a:pPr>
            <a:r>
              <a:rPr lang="ca" sz="1700" dirty="0"/>
              <a:t>Framed positively: what do students like/find effective and inspiring</a:t>
            </a:r>
            <a:endParaRPr sz="1700" dirty="0"/>
          </a:p>
          <a:p>
            <a:pPr marL="457200" lvl="0" indent="0" algn="l" rtl="0">
              <a:spcBef>
                <a:spcPts val="0"/>
              </a:spcBef>
              <a:spcAft>
                <a:spcPts val="0"/>
              </a:spcAft>
              <a:buNone/>
            </a:pPr>
            <a:endParaRPr sz="1700" dirty="0"/>
          </a:p>
          <a:p>
            <a:pPr marL="457200" lvl="0" indent="-336550" algn="l" rtl="0">
              <a:spcBef>
                <a:spcPts val="0"/>
              </a:spcBef>
              <a:spcAft>
                <a:spcPts val="0"/>
              </a:spcAft>
              <a:buSzPts val="1700"/>
              <a:buChar char="●"/>
            </a:pPr>
            <a:r>
              <a:rPr lang="ca" sz="1700" dirty="0"/>
              <a:t>Structure:</a:t>
            </a:r>
            <a:endParaRPr sz="1700" dirty="0"/>
          </a:p>
          <a:p>
            <a:pPr marL="914400" lvl="1" indent="-336550" algn="l" rtl="0">
              <a:spcBef>
                <a:spcPts val="0"/>
              </a:spcBef>
              <a:spcAft>
                <a:spcPts val="0"/>
              </a:spcAft>
              <a:buSzPts val="1700"/>
              <a:buChar char="○"/>
            </a:pPr>
            <a:r>
              <a:rPr lang="ca" sz="1700" dirty="0"/>
              <a:t>Introduction: Jesper</a:t>
            </a:r>
            <a:endParaRPr sz="1700" dirty="0"/>
          </a:p>
          <a:p>
            <a:pPr marL="914400" lvl="1" indent="-336550" algn="l" rtl="0">
              <a:spcBef>
                <a:spcPts val="0"/>
              </a:spcBef>
              <a:spcAft>
                <a:spcPts val="0"/>
              </a:spcAft>
              <a:buSzPts val="1700"/>
              <a:buChar char="○"/>
            </a:pPr>
            <a:r>
              <a:rPr lang="ca" sz="1700" dirty="0"/>
              <a:t>Data collection: Marta</a:t>
            </a:r>
            <a:endParaRPr sz="1700" dirty="0"/>
          </a:p>
          <a:p>
            <a:pPr marL="914400" lvl="1" indent="-336550" algn="l" rtl="0">
              <a:spcBef>
                <a:spcPts val="0"/>
              </a:spcBef>
              <a:spcAft>
                <a:spcPts val="0"/>
              </a:spcAft>
              <a:buSzPts val="1700"/>
              <a:buChar char="○"/>
            </a:pPr>
            <a:r>
              <a:rPr lang="ca" sz="1700" dirty="0"/>
              <a:t>Findings/recommendations: Nadia</a:t>
            </a:r>
            <a:endParaRPr sz="1700" dirty="0"/>
          </a:p>
          <a:p>
            <a:pPr marL="914400" lvl="1" indent="-336550" algn="l" rtl="0">
              <a:spcBef>
                <a:spcPts val="0"/>
              </a:spcBef>
              <a:spcAft>
                <a:spcPts val="0"/>
              </a:spcAft>
              <a:buSzPts val="1700"/>
              <a:buChar char="○"/>
            </a:pPr>
            <a:r>
              <a:rPr lang="ca" sz="1700" dirty="0"/>
              <a:t>Next steps: Abbi</a:t>
            </a:r>
            <a:endParaRPr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369075"/>
            <a:ext cx="7580100" cy="64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ca" sz="3180"/>
              <a:t>Data collection</a:t>
            </a:r>
            <a:endParaRPr sz="3180"/>
          </a:p>
        </p:txBody>
      </p:sp>
      <p:sp>
        <p:nvSpPr>
          <p:cNvPr id="67" name="Google Shape;67;p15"/>
          <p:cNvSpPr txBox="1">
            <a:spLocks noGrp="1"/>
          </p:cNvSpPr>
          <p:nvPr>
            <p:ph type="body" idx="1"/>
          </p:nvPr>
        </p:nvSpPr>
        <p:spPr>
          <a:xfrm>
            <a:off x="311700" y="1017725"/>
            <a:ext cx="7278600" cy="2925600"/>
          </a:xfrm>
          <a:prstGeom prst="rect">
            <a:avLst/>
          </a:prstGeom>
        </p:spPr>
        <p:txBody>
          <a:bodyPr spcFirstLastPara="1" wrap="square" lIns="91425" tIns="91425" rIns="91425" bIns="91425" anchor="t" anchorCtr="0">
            <a:normAutofit fontScale="85000" lnSpcReduction="10000"/>
          </a:bodyPr>
          <a:lstStyle/>
          <a:p>
            <a:pPr marL="0" lvl="0" indent="0" algn="just" rtl="0">
              <a:lnSpc>
                <a:spcPct val="150000"/>
              </a:lnSpc>
              <a:spcBef>
                <a:spcPts val="0"/>
              </a:spcBef>
              <a:spcAft>
                <a:spcPts val="0"/>
              </a:spcAft>
              <a:buNone/>
            </a:pPr>
            <a:r>
              <a:rPr lang="ca" sz="1700" b="1" u="sng">
                <a:solidFill>
                  <a:srgbClr val="000000"/>
                </a:solidFill>
              </a:rPr>
              <a:t>Pilot study</a:t>
            </a:r>
            <a:endParaRPr sz="1700" b="1" u="sng">
              <a:solidFill>
                <a:srgbClr val="000000"/>
              </a:solidFill>
            </a:endParaRPr>
          </a:p>
          <a:p>
            <a:pPr marL="0" lvl="0" indent="0" algn="just" rtl="0">
              <a:lnSpc>
                <a:spcPct val="150000"/>
              </a:lnSpc>
              <a:spcBef>
                <a:spcPts val="0"/>
              </a:spcBef>
              <a:spcAft>
                <a:spcPts val="0"/>
              </a:spcAft>
              <a:buNone/>
            </a:pPr>
            <a:r>
              <a:rPr lang="ca" sz="1700">
                <a:solidFill>
                  <a:srgbClr val="000000"/>
                </a:solidFill>
              </a:rPr>
              <a:t>5 respondents </a:t>
            </a:r>
            <a:endParaRPr sz="1700">
              <a:solidFill>
                <a:srgbClr val="000000"/>
              </a:solidFill>
            </a:endParaRPr>
          </a:p>
          <a:p>
            <a:pPr marL="0" lvl="0" indent="0" algn="just" rtl="0">
              <a:lnSpc>
                <a:spcPct val="150000"/>
              </a:lnSpc>
              <a:spcBef>
                <a:spcPts val="0"/>
              </a:spcBef>
              <a:spcAft>
                <a:spcPts val="0"/>
              </a:spcAft>
              <a:buNone/>
            </a:pPr>
            <a:r>
              <a:rPr lang="ca" sz="1700">
                <a:solidFill>
                  <a:srgbClr val="000000"/>
                </a:solidFill>
              </a:rPr>
              <a:t>per researcher</a:t>
            </a:r>
            <a:endParaRPr sz="1700">
              <a:solidFill>
                <a:srgbClr val="000000"/>
              </a:solidFill>
            </a:endParaRPr>
          </a:p>
          <a:p>
            <a:pPr marL="0" lvl="0" indent="0" algn="just" rtl="0">
              <a:lnSpc>
                <a:spcPct val="150000"/>
              </a:lnSpc>
              <a:spcBef>
                <a:spcPts val="0"/>
              </a:spcBef>
              <a:spcAft>
                <a:spcPts val="0"/>
              </a:spcAft>
              <a:buNone/>
            </a:pPr>
            <a:endParaRPr sz="1700" b="1">
              <a:solidFill>
                <a:srgbClr val="000000"/>
              </a:solidFill>
            </a:endParaRPr>
          </a:p>
          <a:p>
            <a:pPr marL="0" lvl="0" indent="0" algn="just" rtl="0">
              <a:lnSpc>
                <a:spcPct val="150000"/>
              </a:lnSpc>
              <a:spcBef>
                <a:spcPts val="0"/>
              </a:spcBef>
              <a:spcAft>
                <a:spcPts val="0"/>
              </a:spcAft>
              <a:buNone/>
            </a:pPr>
            <a:r>
              <a:rPr lang="ca" sz="1700" b="1" u="sng">
                <a:solidFill>
                  <a:srgbClr val="000000"/>
                </a:solidFill>
              </a:rPr>
              <a:t>Sample studied</a:t>
            </a:r>
            <a:endParaRPr sz="1700" b="1" u="sng">
              <a:solidFill>
                <a:srgbClr val="000000"/>
              </a:solidFill>
            </a:endParaRPr>
          </a:p>
          <a:p>
            <a:pPr marL="0" lvl="0" indent="0" algn="just" rtl="0">
              <a:lnSpc>
                <a:spcPct val="150000"/>
              </a:lnSpc>
              <a:spcBef>
                <a:spcPts val="0"/>
              </a:spcBef>
              <a:spcAft>
                <a:spcPts val="0"/>
              </a:spcAft>
              <a:buNone/>
            </a:pPr>
            <a:r>
              <a:rPr lang="ca" sz="1700" b="1">
                <a:solidFill>
                  <a:srgbClr val="000000"/>
                </a:solidFill>
              </a:rPr>
              <a:t>TOTAL = 100 students</a:t>
            </a:r>
            <a:endParaRPr sz="1700" b="1">
              <a:solidFill>
                <a:srgbClr val="000000"/>
              </a:solidFill>
            </a:endParaRPr>
          </a:p>
          <a:p>
            <a:pPr marL="457200" lvl="0" indent="-312261" algn="just" rtl="0">
              <a:lnSpc>
                <a:spcPct val="150000"/>
              </a:lnSpc>
              <a:spcBef>
                <a:spcPts val="0"/>
              </a:spcBef>
              <a:spcAft>
                <a:spcPts val="0"/>
              </a:spcAft>
              <a:buClr>
                <a:schemeClr val="dk1"/>
              </a:buClr>
              <a:buSzPct val="100000"/>
              <a:buChar char="●"/>
            </a:pPr>
            <a:r>
              <a:rPr lang="ca" sz="1700">
                <a:solidFill>
                  <a:schemeClr val="dk1"/>
                </a:solidFill>
              </a:rPr>
              <a:t>33 Questionnaire</a:t>
            </a:r>
            <a:endParaRPr sz="1700">
              <a:solidFill>
                <a:schemeClr val="dk1"/>
              </a:solidFill>
            </a:endParaRPr>
          </a:p>
          <a:p>
            <a:pPr marL="457200" lvl="0" indent="-312261" algn="just" rtl="0">
              <a:lnSpc>
                <a:spcPct val="150000"/>
              </a:lnSpc>
              <a:spcBef>
                <a:spcPts val="0"/>
              </a:spcBef>
              <a:spcAft>
                <a:spcPts val="0"/>
              </a:spcAft>
              <a:buClr>
                <a:schemeClr val="dk1"/>
              </a:buClr>
              <a:buSzPct val="100000"/>
              <a:buChar char="●"/>
            </a:pPr>
            <a:r>
              <a:rPr lang="ca" sz="1700">
                <a:solidFill>
                  <a:schemeClr val="dk1"/>
                </a:solidFill>
              </a:rPr>
              <a:t>45 Individual interviews </a:t>
            </a:r>
            <a:endParaRPr sz="1700">
              <a:solidFill>
                <a:schemeClr val="dk1"/>
              </a:solidFill>
            </a:endParaRPr>
          </a:p>
          <a:p>
            <a:pPr marL="457200" lvl="0" indent="-312261" algn="just" rtl="0">
              <a:spcBef>
                <a:spcPts val="0"/>
              </a:spcBef>
              <a:spcAft>
                <a:spcPts val="0"/>
              </a:spcAft>
              <a:buClr>
                <a:schemeClr val="dk1"/>
              </a:buClr>
              <a:buSzPct val="100000"/>
              <a:buChar char="●"/>
            </a:pPr>
            <a:r>
              <a:rPr lang="ca" sz="1700">
                <a:solidFill>
                  <a:schemeClr val="dk1"/>
                </a:solidFill>
              </a:rPr>
              <a:t>22 Focus groups</a:t>
            </a:r>
            <a:endParaRPr sz="1700">
              <a:solidFill>
                <a:schemeClr val="dk1"/>
              </a:solidFill>
            </a:endParaRPr>
          </a:p>
          <a:p>
            <a:pPr marL="0" lvl="0" indent="0" algn="just" rtl="0">
              <a:spcBef>
                <a:spcPts val="0"/>
              </a:spcBef>
              <a:spcAft>
                <a:spcPts val="0"/>
              </a:spcAft>
              <a:buNone/>
            </a:pPr>
            <a:endParaRPr sz="1100">
              <a:solidFill>
                <a:schemeClr val="dk1"/>
              </a:solidFill>
              <a:latin typeface="Calibri"/>
              <a:ea typeface="Calibri"/>
              <a:cs typeface="Calibri"/>
              <a:sym typeface="Calibri"/>
            </a:endParaRPr>
          </a:p>
          <a:p>
            <a:pPr marL="0" lvl="0" indent="0" algn="just" rtl="0">
              <a:spcBef>
                <a:spcPts val="0"/>
              </a:spcBef>
              <a:spcAft>
                <a:spcPts val="0"/>
              </a:spcAft>
              <a:buNone/>
            </a:pPr>
            <a:endParaRPr sz="1100">
              <a:solidFill>
                <a:schemeClr val="dk1"/>
              </a:solidFill>
              <a:latin typeface="Calibri"/>
              <a:ea typeface="Calibri"/>
              <a:cs typeface="Calibri"/>
              <a:sym typeface="Calibri"/>
            </a:endParaRPr>
          </a:p>
        </p:txBody>
      </p:sp>
      <p:pic>
        <p:nvPicPr>
          <p:cNvPr id="68" name="Google Shape;68;p15"/>
          <p:cNvPicPr preferRelativeResize="0"/>
          <p:nvPr/>
        </p:nvPicPr>
        <p:blipFill>
          <a:blip r:embed="rId3">
            <a:alphaModFix/>
          </a:blip>
          <a:stretch>
            <a:fillRect/>
          </a:stretch>
        </p:blipFill>
        <p:spPr>
          <a:xfrm>
            <a:off x="3392050" y="3676750"/>
            <a:ext cx="1179950" cy="1179950"/>
          </a:xfrm>
          <a:prstGeom prst="rect">
            <a:avLst/>
          </a:prstGeom>
          <a:noFill/>
          <a:ln>
            <a:noFill/>
          </a:ln>
        </p:spPr>
      </p:pic>
      <p:pic>
        <p:nvPicPr>
          <p:cNvPr id="69" name="Google Shape;69;p15"/>
          <p:cNvPicPr preferRelativeResize="0"/>
          <p:nvPr/>
        </p:nvPicPr>
        <p:blipFill>
          <a:blip r:embed="rId4">
            <a:alphaModFix/>
          </a:blip>
          <a:stretch>
            <a:fillRect/>
          </a:stretch>
        </p:blipFill>
        <p:spPr>
          <a:xfrm>
            <a:off x="3295075" y="234750"/>
            <a:ext cx="5592202" cy="3264524"/>
          </a:xfrm>
          <a:prstGeom prst="rect">
            <a:avLst/>
          </a:prstGeom>
          <a:noFill/>
          <a:ln>
            <a:noFill/>
          </a:ln>
        </p:spPr>
      </p:pic>
      <p:pic>
        <p:nvPicPr>
          <p:cNvPr id="70" name="Google Shape;70;p15"/>
          <p:cNvPicPr preferRelativeResize="0"/>
          <p:nvPr/>
        </p:nvPicPr>
        <p:blipFill rotWithShape="1">
          <a:blip r:embed="rId5">
            <a:alphaModFix/>
          </a:blip>
          <a:srcRect l="11548" t="13681" r="12677"/>
          <a:stretch/>
        </p:blipFill>
        <p:spPr>
          <a:xfrm>
            <a:off x="4954025" y="2380100"/>
            <a:ext cx="3933251" cy="2476601"/>
          </a:xfrm>
          <a:prstGeom prst="rect">
            <a:avLst/>
          </a:prstGeom>
          <a:noFill/>
          <a:ln>
            <a:noFill/>
          </a:ln>
        </p:spPr>
      </p:pic>
      <p:sp>
        <p:nvSpPr>
          <p:cNvPr id="71" name="Google Shape;71;p15"/>
          <p:cNvSpPr txBox="1"/>
          <p:nvPr/>
        </p:nvSpPr>
        <p:spPr>
          <a:xfrm>
            <a:off x="157075" y="4025400"/>
            <a:ext cx="3306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Interviews 1-on-1</a:t>
            </a:r>
            <a:endParaRPr/>
          </a:p>
          <a:p>
            <a:pPr marL="0" lvl="0" indent="0" algn="l" rtl="0">
              <a:spcBef>
                <a:spcPts val="0"/>
              </a:spcBef>
              <a:spcAft>
                <a:spcPts val="0"/>
              </a:spcAft>
              <a:buNone/>
            </a:pPr>
            <a:r>
              <a:rPr lang="ca"/>
              <a:t>Focus groups</a:t>
            </a:r>
            <a:endParaRPr/>
          </a:p>
          <a:p>
            <a:pPr marL="0" lvl="0" indent="0" algn="l" rtl="0">
              <a:spcBef>
                <a:spcPts val="0"/>
              </a:spcBef>
              <a:spcAft>
                <a:spcPts val="0"/>
              </a:spcAft>
              <a:buNone/>
            </a:pPr>
            <a:r>
              <a:rPr lang="ca"/>
              <a:t>Questionnaire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542200" y="1970825"/>
            <a:ext cx="8244900" cy="2183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7500"/>
              </a:lnSpc>
              <a:spcBef>
                <a:spcPts val="0"/>
              </a:spcBef>
              <a:spcAft>
                <a:spcPts val="0"/>
              </a:spcAft>
              <a:buClr>
                <a:schemeClr val="dk1"/>
              </a:buClr>
              <a:buSzPts val="935"/>
              <a:buFont typeface="Arial"/>
              <a:buNone/>
            </a:pPr>
            <a:r>
              <a:rPr lang="ca" sz="1135" b="1">
                <a:solidFill>
                  <a:schemeClr val="dk1"/>
                </a:solidFill>
              </a:rPr>
              <a:t>Open ended-questions</a:t>
            </a:r>
            <a:endParaRPr sz="1135" b="1">
              <a:solidFill>
                <a:schemeClr val="dk1"/>
              </a:solidFill>
            </a:endParaRPr>
          </a:p>
          <a:p>
            <a:pPr marL="457200" lvl="0" indent="-300672" algn="l" rtl="0">
              <a:lnSpc>
                <a:spcPct val="117500"/>
              </a:lnSpc>
              <a:spcBef>
                <a:spcPts val="0"/>
              </a:spcBef>
              <a:spcAft>
                <a:spcPts val="0"/>
              </a:spcAft>
              <a:buClr>
                <a:schemeClr val="dk1"/>
              </a:buClr>
              <a:buSzPts val="1135"/>
              <a:buChar char="❖"/>
            </a:pPr>
            <a:r>
              <a:rPr lang="ca" sz="1135">
                <a:solidFill>
                  <a:schemeClr val="dk1"/>
                </a:solidFill>
              </a:rPr>
              <a:t>Please rank the Moodle activities in the order you find them most relevant and helpful for your studies (important higher, less important lower). (optional)</a:t>
            </a:r>
            <a:endParaRPr sz="1135">
              <a:solidFill>
                <a:schemeClr val="dk1"/>
              </a:solidFill>
            </a:endParaRPr>
          </a:p>
          <a:p>
            <a:pPr marL="457200" lvl="0" indent="-300672" algn="l" rtl="0">
              <a:lnSpc>
                <a:spcPct val="117500"/>
              </a:lnSpc>
              <a:spcBef>
                <a:spcPts val="0"/>
              </a:spcBef>
              <a:spcAft>
                <a:spcPts val="0"/>
              </a:spcAft>
              <a:buClr>
                <a:schemeClr val="dk1"/>
              </a:buClr>
              <a:buSzPts val="1135"/>
              <a:buChar char="❖"/>
            </a:pPr>
            <a:r>
              <a:rPr lang="ca" sz="1135">
                <a:solidFill>
                  <a:schemeClr val="dk1"/>
                </a:solidFill>
              </a:rPr>
              <a:t>Would you like to explain your ranking choices? Are there any activities that you do not use or not find useful? If you have chosen 'other', please do explain what you refer to. (optional)</a:t>
            </a:r>
            <a:endParaRPr sz="1135">
              <a:solidFill>
                <a:schemeClr val="dk1"/>
              </a:solidFill>
            </a:endParaRPr>
          </a:p>
          <a:p>
            <a:pPr marL="457200" lvl="0" indent="-300672" algn="l" rtl="0">
              <a:lnSpc>
                <a:spcPct val="117500"/>
              </a:lnSpc>
              <a:spcBef>
                <a:spcPts val="0"/>
              </a:spcBef>
              <a:spcAft>
                <a:spcPts val="0"/>
              </a:spcAft>
              <a:buClr>
                <a:schemeClr val="dk1"/>
              </a:buClr>
              <a:buSzPts val="1135"/>
              <a:buChar char="❖"/>
            </a:pPr>
            <a:r>
              <a:rPr lang="ca" sz="1135">
                <a:solidFill>
                  <a:schemeClr val="dk1"/>
                </a:solidFill>
              </a:rPr>
              <a:t>Could you expand on one or two activities that has significantly enhanced your understanding of a subject on Moodle?</a:t>
            </a:r>
            <a:endParaRPr sz="1135">
              <a:solidFill>
                <a:schemeClr val="dk1"/>
              </a:solidFill>
            </a:endParaRPr>
          </a:p>
          <a:p>
            <a:pPr marL="457200" lvl="0" indent="-300672" algn="l" rtl="0">
              <a:lnSpc>
                <a:spcPct val="117500"/>
              </a:lnSpc>
              <a:spcBef>
                <a:spcPts val="0"/>
              </a:spcBef>
              <a:spcAft>
                <a:spcPts val="0"/>
              </a:spcAft>
              <a:buClr>
                <a:schemeClr val="dk1"/>
              </a:buClr>
              <a:buSzPts val="1135"/>
              <a:buChar char="❖"/>
            </a:pPr>
            <a:r>
              <a:rPr lang="ca" sz="1135">
                <a:solidFill>
                  <a:schemeClr val="dk1"/>
                </a:solidFill>
              </a:rPr>
              <a:t>What kind of Moodle structure works well for you? (divided by week, topic, theme, for language students: grammar, vocabulary, oral…).</a:t>
            </a:r>
            <a:endParaRPr sz="1135">
              <a:solidFill>
                <a:schemeClr val="dk1"/>
              </a:solidFill>
            </a:endParaRPr>
          </a:p>
          <a:p>
            <a:pPr marL="457200" lvl="0" indent="-300672" algn="l" rtl="0">
              <a:lnSpc>
                <a:spcPct val="117500"/>
              </a:lnSpc>
              <a:spcBef>
                <a:spcPts val="0"/>
              </a:spcBef>
              <a:spcAft>
                <a:spcPts val="0"/>
              </a:spcAft>
              <a:buClr>
                <a:schemeClr val="dk1"/>
              </a:buClr>
              <a:buSzPts val="1135"/>
              <a:buChar char="❖"/>
            </a:pPr>
            <a:r>
              <a:rPr lang="ca" sz="1135">
                <a:solidFill>
                  <a:schemeClr val="dk1"/>
                </a:solidFill>
              </a:rPr>
              <a:t>Can you name a module code or title you think uses Moodle particularly well?</a:t>
            </a:r>
            <a:endParaRPr sz="1135">
              <a:solidFill>
                <a:schemeClr val="dk1"/>
              </a:solidFill>
              <a:highlight>
                <a:srgbClr val="F1F1F1"/>
              </a:highlight>
            </a:endParaRPr>
          </a:p>
          <a:p>
            <a:pPr marL="457200" lvl="0" indent="-300672" algn="l" rtl="0">
              <a:lnSpc>
                <a:spcPct val="117500"/>
              </a:lnSpc>
              <a:spcBef>
                <a:spcPts val="0"/>
              </a:spcBef>
              <a:spcAft>
                <a:spcPts val="0"/>
              </a:spcAft>
              <a:buClr>
                <a:schemeClr val="dk1"/>
              </a:buClr>
              <a:buSzPts val="1135"/>
              <a:buChar char="❖"/>
            </a:pPr>
            <a:r>
              <a:rPr lang="ca" sz="1135">
                <a:solidFill>
                  <a:schemeClr val="dk1"/>
                </a:solidFill>
              </a:rPr>
              <a:t>Would you like to show us one of your module’s Moodle page that works well for you? (optional)</a:t>
            </a:r>
            <a:endParaRPr sz="1135">
              <a:solidFill>
                <a:schemeClr val="dk1"/>
              </a:solidFill>
            </a:endParaRPr>
          </a:p>
        </p:txBody>
      </p:sp>
      <p:sp>
        <p:nvSpPr>
          <p:cNvPr id="77" name="Google Shape;77;p16"/>
          <p:cNvSpPr txBox="1"/>
          <p:nvPr/>
        </p:nvSpPr>
        <p:spPr>
          <a:xfrm>
            <a:off x="542200" y="4209100"/>
            <a:ext cx="8244900" cy="819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37500"/>
              </a:lnSpc>
              <a:spcBef>
                <a:spcPts val="0"/>
              </a:spcBef>
              <a:spcAft>
                <a:spcPts val="0"/>
              </a:spcAft>
              <a:buNone/>
            </a:pPr>
            <a:r>
              <a:rPr lang="ca" sz="1100" b="1">
                <a:solidFill>
                  <a:schemeClr val="dk1"/>
                </a:solidFill>
              </a:rPr>
              <a:t>Further questions after research</a:t>
            </a:r>
            <a:endParaRPr sz="1100" b="1">
              <a:solidFill>
                <a:schemeClr val="dk1"/>
              </a:solidFill>
            </a:endParaRPr>
          </a:p>
          <a:p>
            <a:pPr marL="457200" lvl="0" indent="-298450" algn="l" rtl="0">
              <a:lnSpc>
                <a:spcPct val="137500"/>
              </a:lnSpc>
              <a:spcBef>
                <a:spcPts val="0"/>
              </a:spcBef>
              <a:spcAft>
                <a:spcPts val="0"/>
              </a:spcAft>
              <a:buClr>
                <a:schemeClr val="dk1"/>
              </a:buClr>
              <a:buSzPts val="1100"/>
              <a:buChar char="❖"/>
            </a:pPr>
            <a:r>
              <a:rPr lang="ca" sz="1100">
                <a:solidFill>
                  <a:schemeClr val="dk1"/>
                </a:solidFill>
              </a:rPr>
              <a:t>Any other comments regarding Moodle (good or bad), or anything else? (optional)</a:t>
            </a:r>
            <a:endParaRPr sz="1100" i="1">
              <a:solidFill>
                <a:schemeClr val="dk1"/>
              </a:solidFill>
            </a:endParaRPr>
          </a:p>
          <a:p>
            <a:pPr marL="457200" lvl="0" indent="-298450" algn="l" rtl="0">
              <a:lnSpc>
                <a:spcPct val="137500"/>
              </a:lnSpc>
              <a:spcBef>
                <a:spcPts val="0"/>
              </a:spcBef>
              <a:spcAft>
                <a:spcPts val="0"/>
              </a:spcAft>
              <a:buClr>
                <a:schemeClr val="dk1"/>
              </a:buClr>
              <a:buSzPts val="1100"/>
              <a:buChar char="❖"/>
            </a:pPr>
            <a:r>
              <a:rPr lang="ca" sz="1100">
                <a:solidFill>
                  <a:schemeClr val="dk1"/>
                </a:solidFill>
              </a:rPr>
              <a:t>Enter your email here if you would like to receive the results of our research. (optional)</a:t>
            </a:r>
            <a:endParaRPr/>
          </a:p>
        </p:txBody>
      </p:sp>
      <p:sp>
        <p:nvSpPr>
          <p:cNvPr id="78" name="Google Shape;78;p16"/>
          <p:cNvSpPr txBox="1"/>
          <p:nvPr/>
        </p:nvSpPr>
        <p:spPr>
          <a:xfrm>
            <a:off x="753925" y="64050"/>
            <a:ext cx="4028400" cy="874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ca" sz="2680">
                <a:solidFill>
                  <a:schemeClr val="dk1"/>
                </a:solidFill>
              </a:rPr>
              <a:t>Types of questions</a:t>
            </a:r>
            <a:endParaRPr b="1">
              <a:solidFill>
                <a:schemeClr val="dk1"/>
              </a:solidFill>
            </a:endParaRPr>
          </a:p>
          <a:p>
            <a:pPr marL="0" lvl="0" indent="0" algn="l" rtl="0">
              <a:spcBef>
                <a:spcPts val="0"/>
              </a:spcBef>
              <a:spcAft>
                <a:spcPts val="0"/>
              </a:spcAft>
              <a:buNone/>
            </a:pPr>
            <a:endParaRPr/>
          </a:p>
        </p:txBody>
      </p:sp>
      <p:sp>
        <p:nvSpPr>
          <p:cNvPr id="79" name="Google Shape;79;p16"/>
          <p:cNvSpPr txBox="1"/>
          <p:nvPr/>
        </p:nvSpPr>
        <p:spPr>
          <a:xfrm>
            <a:off x="542200" y="630450"/>
            <a:ext cx="3541200" cy="1285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37500"/>
              </a:lnSpc>
              <a:spcBef>
                <a:spcPts val="0"/>
              </a:spcBef>
              <a:spcAft>
                <a:spcPts val="0"/>
              </a:spcAft>
              <a:buClr>
                <a:schemeClr val="dk1"/>
              </a:buClr>
              <a:buSzPts val="1100"/>
              <a:buFont typeface="Arial"/>
              <a:buNone/>
            </a:pPr>
            <a:r>
              <a:rPr lang="ca" sz="1100" b="1">
                <a:solidFill>
                  <a:schemeClr val="dk1"/>
                </a:solidFill>
              </a:rPr>
              <a:t>Persons specification</a:t>
            </a:r>
            <a:endParaRPr sz="1100" b="1">
              <a:solidFill>
                <a:schemeClr val="dk1"/>
              </a:solidFill>
            </a:endParaRPr>
          </a:p>
          <a:p>
            <a:pPr marL="457200" lvl="0" indent="-298450" algn="l" rtl="0">
              <a:lnSpc>
                <a:spcPct val="137500"/>
              </a:lnSpc>
              <a:spcBef>
                <a:spcPts val="0"/>
              </a:spcBef>
              <a:spcAft>
                <a:spcPts val="0"/>
              </a:spcAft>
              <a:buClr>
                <a:schemeClr val="dk1"/>
              </a:buClr>
              <a:buSzPts val="1100"/>
              <a:buChar char="❖"/>
            </a:pPr>
            <a:r>
              <a:rPr lang="ca" sz="1100">
                <a:solidFill>
                  <a:schemeClr val="dk1"/>
                </a:solidFill>
              </a:rPr>
              <a:t>Please indicate your level of study.</a:t>
            </a:r>
            <a:endParaRPr sz="1100">
              <a:solidFill>
                <a:schemeClr val="dk1"/>
              </a:solidFill>
            </a:endParaRPr>
          </a:p>
          <a:p>
            <a:pPr marL="457200" lvl="0" indent="-298450" algn="l" rtl="0">
              <a:lnSpc>
                <a:spcPct val="137500"/>
              </a:lnSpc>
              <a:spcBef>
                <a:spcPts val="0"/>
              </a:spcBef>
              <a:spcAft>
                <a:spcPts val="0"/>
              </a:spcAft>
              <a:buClr>
                <a:schemeClr val="dk1"/>
              </a:buClr>
              <a:buSzPts val="1100"/>
              <a:buChar char="❖"/>
            </a:pPr>
            <a:r>
              <a:rPr lang="ca" sz="1100">
                <a:solidFill>
                  <a:schemeClr val="dk1"/>
                </a:solidFill>
              </a:rPr>
              <a:t>Please indicate your year.</a:t>
            </a:r>
            <a:endParaRPr sz="1100">
              <a:solidFill>
                <a:schemeClr val="dk1"/>
              </a:solidFill>
            </a:endParaRPr>
          </a:p>
          <a:p>
            <a:pPr marL="457200" lvl="0" indent="-298450" algn="l" rtl="0">
              <a:lnSpc>
                <a:spcPct val="137500"/>
              </a:lnSpc>
              <a:spcBef>
                <a:spcPts val="0"/>
              </a:spcBef>
              <a:spcAft>
                <a:spcPts val="0"/>
              </a:spcAft>
              <a:buClr>
                <a:schemeClr val="dk1"/>
              </a:buClr>
              <a:buSzPts val="1100"/>
              <a:buChar char="❖"/>
            </a:pPr>
            <a:r>
              <a:rPr lang="ca" sz="1100">
                <a:solidFill>
                  <a:schemeClr val="dk1"/>
                </a:solidFill>
              </a:rPr>
              <a:t>Which department(s) within A&amp;H do you belong to?</a:t>
            </a:r>
            <a:endParaRPr/>
          </a:p>
        </p:txBody>
      </p:sp>
      <p:sp>
        <p:nvSpPr>
          <p:cNvPr id="80" name="Google Shape;80;p16"/>
          <p:cNvSpPr txBox="1"/>
          <p:nvPr/>
        </p:nvSpPr>
        <p:spPr>
          <a:xfrm>
            <a:off x="4138300" y="397650"/>
            <a:ext cx="4648800" cy="1518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37500"/>
              </a:lnSpc>
              <a:spcBef>
                <a:spcPts val="0"/>
              </a:spcBef>
              <a:spcAft>
                <a:spcPts val="0"/>
              </a:spcAft>
              <a:buClr>
                <a:schemeClr val="dk1"/>
              </a:buClr>
              <a:buSzPts val="1100"/>
              <a:buFont typeface="Arial"/>
              <a:buNone/>
            </a:pPr>
            <a:r>
              <a:rPr lang="ca" sz="1100" b="1">
                <a:solidFill>
                  <a:schemeClr val="dk1"/>
                </a:solidFill>
              </a:rPr>
              <a:t>Close-ended questions</a:t>
            </a:r>
            <a:endParaRPr sz="1100" b="1">
              <a:solidFill>
                <a:schemeClr val="dk1"/>
              </a:solidFill>
            </a:endParaRPr>
          </a:p>
          <a:p>
            <a:pPr marL="457200" lvl="0" indent="-298450" algn="l" rtl="0">
              <a:lnSpc>
                <a:spcPct val="137500"/>
              </a:lnSpc>
              <a:spcBef>
                <a:spcPts val="0"/>
              </a:spcBef>
              <a:spcAft>
                <a:spcPts val="0"/>
              </a:spcAft>
              <a:buClr>
                <a:schemeClr val="dk1"/>
              </a:buClr>
              <a:buSzPts val="1100"/>
              <a:buChar char="❖"/>
            </a:pPr>
            <a:r>
              <a:rPr lang="ca" sz="1100">
                <a:solidFill>
                  <a:schemeClr val="dk1"/>
                </a:solidFill>
              </a:rPr>
              <a:t>What comes to mind when you think of a "good" Moodle site?</a:t>
            </a:r>
            <a:endParaRPr sz="1100">
              <a:solidFill>
                <a:schemeClr val="dk1"/>
              </a:solidFill>
            </a:endParaRPr>
          </a:p>
          <a:p>
            <a:pPr marL="457200" lvl="0" indent="-298450" algn="l" rtl="0">
              <a:lnSpc>
                <a:spcPct val="137500"/>
              </a:lnSpc>
              <a:spcBef>
                <a:spcPts val="0"/>
              </a:spcBef>
              <a:spcAft>
                <a:spcPts val="0"/>
              </a:spcAft>
              <a:buClr>
                <a:schemeClr val="dk1"/>
              </a:buClr>
              <a:buSzPts val="1100"/>
              <a:buChar char="❖"/>
            </a:pPr>
            <a:r>
              <a:rPr lang="ca" sz="1100">
                <a:solidFill>
                  <a:schemeClr val="dk1"/>
                </a:solidFill>
              </a:rPr>
              <a:t>Which types of activities do you find most useful in a Moodle course in supporting your learning experience? (eg. quizzes, forum, interactive videos, « hot questions », incorporated reading lists or other apps…)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body" idx="1"/>
          </p:nvPr>
        </p:nvSpPr>
        <p:spPr>
          <a:xfrm>
            <a:off x="492450" y="732075"/>
            <a:ext cx="1706400" cy="587100"/>
          </a:xfrm>
          <a:prstGeom prst="rect">
            <a:avLst/>
          </a:prstGeom>
        </p:spPr>
        <p:txBody>
          <a:bodyPr spcFirstLastPara="1" wrap="square" lIns="91425" tIns="91425" rIns="91425" bIns="91425" anchor="t" anchorCtr="0">
            <a:normAutofit fontScale="25000" lnSpcReduction="20000"/>
          </a:bodyPr>
          <a:lstStyle/>
          <a:p>
            <a:pPr marL="0" lvl="0" indent="0" algn="just" rtl="0">
              <a:spcBef>
                <a:spcPts val="0"/>
              </a:spcBef>
              <a:spcAft>
                <a:spcPts val="0"/>
              </a:spcAft>
              <a:buNone/>
            </a:pPr>
            <a:r>
              <a:rPr lang="ca" sz="12000">
                <a:solidFill>
                  <a:schemeClr val="dk1"/>
                </a:solidFill>
              </a:rPr>
              <a:t>Benefits</a:t>
            </a:r>
            <a:endParaRPr sz="12000">
              <a:solidFill>
                <a:schemeClr val="dk1"/>
              </a:solidFill>
            </a:endParaRPr>
          </a:p>
          <a:p>
            <a:pPr marL="0" lvl="0" indent="0" algn="just" rtl="0">
              <a:spcBef>
                <a:spcPts val="0"/>
              </a:spcBef>
              <a:spcAft>
                <a:spcPts val="0"/>
              </a:spcAft>
              <a:buNone/>
            </a:pPr>
            <a:endParaRPr sz="6000" b="1" u="sng">
              <a:solidFill>
                <a:schemeClr val="dk1"/>
              </a:solidFill>
              <a:latin typeface="Calibri"/>
              <a:ea typeface="Calibri"/>
              <a:cs typeface="Calibri"/>
              <a:sym typeface="Calibri"/>
            </a:endParaRPr>
          </a:p>
          <a:p>
            <a:pPr marL="0" lvl="0" indent="0" algn="just" rtl="0">
              <a:spcBef>
                <a:spcPts val="0"/>
              </a:spcBef>
              <a:spcAft>
                <a:spcPts val="0"/>
              </a:spcAft>
              <a:buNone/>
            </a:pPr>
            <a:endParaRPr sz="2100" b="1" u="sng">
              <a:solidFill>
                <a:schemeClr val="dk1"/>
              </a:solidFill>
              <a:latin typeface="Calibri"/>
              <a:ea typeface="Calibri"/>
              <a:cs typeface="Calibri"/>
              <a:sym typeface="Calibri"/>
            </a:endParaRPr>
          </a:p>
          <a:p>
            <a:pPr marL="0" lvl="0" indent="0" algn="just" rtl="0">
              <a:spcBef>
                <a:spcPts val="0"/>
              </a:spcBef>
              <a:spcAft>
                <a:spcPts val="0"/>
              </a:spcAft>
              <a:buNone/>
            </a:pPr>
            <a:endParaRPr sz="2100" b="1" u="sng">
              <a:solidFill>
                <a:schemeClr val="dk1"/>
              </a:solidFill>
              <a:latin typeface="Calibri"/>
              <a:ea typeface="Calibri"/>
              <a:cs typeface="Calibri"/>
              <a:sym typeface="Calibri"/>
            </a:endParaRPr>
          </a:p>
          <a:p>
            <a:pPr marL="0" lvl="0" indent="0" algn="just" rtl="0">
              <a:spcBef>
                <a:spcPts val="0"/>
              </a:spcBef>
              <a:spcAft>
                <a:spcPts val="0"/>
              </a:spcAft>
              <a:buNone/>
            </a:pPr>
            <a:endParaRPr sz="1100">
              <a:solidFill>
                <a:schemeClr val="dk1"/>
              </a:solidFill>
              <a:latin typeface="Calibri"/>
              <a:ea typeface="Calibri"/>
              <a:cs typeface="Calibri"/>
              <a:sym typeface="Calibri"/>
            </a:endParaRPr>
          </a:p>
          <a:p>
            <a:pPr marL="0" lvl="0" indent="0" algn="just" rtl="0">
              <a:spcBef>
                <a:spcPts val="0"/>
              </a:spcBef>
              <a:spcAft>
                <a:spcPts val="0"/>
              </a:spcAft>
              <a:buNone/>
            </a:pPr>
            <a:endParaRPr sz="1100">
              <a:solidFill>
                <a:schemeClr val="dk1"/>
              </a:solidFill>
              <a:latin typeface="Calibri"/>
              <a:ea typeface="Calibri"/>
              <a:cs typeface="Calibri"/>
              <a:sym typeface="Calibri"/>
            </a:endParaRPr>
          </a:p>
          <a:p>
            <a:pPr marL="457200" lvl="0" indent="0" algn="just" rtl="0">
              <a:spcBef>
                <a:spcPts val="0"/>
              </a:spcBef>
              <a:spcAft>
                <a:spcPts val="0"/>
              </a:spcAft>
              <a:buNone/>
            </a:pPr>
            <a:endParaRPr sz="1100">
              <a:solidFill>
                <a:schemeClr val="dk1"/>
              </a:solidFill>
              <a:latin typeface="Calibri"/>
              <a:ea typeface="Calibri"/>
              <a:cs typeface="Calibri"/>
              <a:sym typeface="Calibri"/>
            </a:endParaRPr>
          </a:p>
        </p:txBody>
      </p:sp>
      <p:sp>
        <p:nvSpPr>
          <p:cNvPr id="86" name="Google Shape;86;p17"/>
          <p:cNvSpPr txBox="1"/>
          <p:nvPr/>
        </p:nvSpPr>
        <p:spPr>
          <a:xfrm>
            <a:off x="4814950" y="3738675"/>
            <a:ext cx="38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7" name="Google Shape;87;p17"/>
          <p:cNvSpPr/>
          <p:nvPr/>
        </p:nvSpPr>
        <p:spPr>
          <a:xfrm>
            <a:off x="426650" y="1853150"/>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88" name="Google Shape;88;p17"/>
          <p:cNvSpPr/>
          <p:nvPr/>
        </p:nvSpPr>
        <p:spPr>
          <a:xfrm>
            <a:off x="426650" y="2372700"/>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89" name="Google Shape;89;p17"/>
          <p:cNvSpPr/>
          <p:nvPr/>
        </p:nvSpPr>
        <p:spPr>
          <a:xfrm>
            <a:off x="426650" y="3990500"/>
            <a:ext cx="263100" cy="276300"/>
          </a:xfrm>
          <a:prstGeom prst="star5">
            <a:avLst>
              <a:gd name="adj" fmla="val 20586"/>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00"/>
              </a:solidFill>
              <a:highlight>
                <a:srgbClr val="FFFF00"/>
              </a:highlight>
            </a:endParaRPr>
          </a:p>
        </p:txBody>
      </p:sp>
      <p:sp>
        <p:nvSpPr>
          <p:cNvPr id="90" name="Google Shape;90;p17"/>
          <p:cNvSpPr/>
          <p:nvPr/>
        </p:nvSpPr>
        <p:spPr>
          <a:xfrm>
            <a:off x="426650" y="2892250"/>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91" name="Google Shape;91;p17"/>
          <p:cNvSpPr/>
          <p:nvPr/>
        </p:nvSpPr>
        <p:spPr>
          <a:xfrm>
            <a:off x="426650" y="3411800"/>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00"/>
              </a:solidFill>
              <a:highlight>
                <a:srgbClr val="FFFF00"/>
              </a:highlight>
            </a:endParaRPr>
          </a:p>
        </p:txBody>
      </p:sp>
      <p:sp>
        <p:nvSpPr>
          <p:cNvPr id="92" name="Google Shape;92;p17"/>
          <p:cNvSpPr txBox="1"/>
          <p:nvPr/>
        </p:nvSpPr>
        <p:spPr>
          <a:xfrm>
            <a:off x="795000" y="1796650"/>
            <a:ext cx="4778400" cy="2743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ca" sz="1500">
                <a:solidFill>
                  <a:schemeClr val="dk1"/>
                </a:solidFill>
              </a:rPr>
              <a:t>Deeper exploration</a:t>
            </a:r>
            <a:endParaRPr sz="1500">
              <a:solidFill>
                <a:schemeClr val="dk1"/>
              </a:solidFill>
            </a:endParaRPr>
          </a:p>
          <a:p>
            <a:pPr marL="0" lvl="0" indent="0" algn="just" rtl="0">
              <a:lnSpc>
                <a:spcPct val="115000"/>
              </a:lnSpc>
              <a:spcBef>
                <a:spcPts val="0"/>
              </a:spcBef>
              <a:spcAft>
                <a:spcPts val="0"/>
              </a:spcAft>
              <a:buNone/>
            </a:pPr>
            <a:endParaRPr sz="1500">
              <a:solidFill>
                <a:schemeClr val="dk1"/>
              </a:solidFill>
            </a:endParaRPr>
          </a:p>
          <a:p>
            <a:pPr marL="0" lvl="0" indent="0" algn="just" rtl="0">
              <a:lnSpc>
                <a:spcPct val="115000"/>
              </a:lnSpc>
              <a:spcBef>
                <a:spcPts val="0"/>
              </a:spcBef>
              <a:spcAft>
                <a:spcPts val="0"/>
              </a:spcAft>
              <a:buNone/>
            </a:pPr>
            <a:r>
              <a:rPr lang="ca" sz="1500">
                <a:solidFill>
                  <a:schemeClr val="dk1"/>
                </a:solidFill>
              </a:rPr>
              <a:t>High enthusiasm</a:t>
            </a:r>
            <a:endParaRPr sz="1500">
              <a:solidFill>
                <a:schemeClr val="dk1"/>
              </a:solidFill>
            </a:endParaRPr>
          </a:p>
          <a:p>
            <a:pPr marL="0" lvl="0" indent="0" algn="just" rtl="0">
              <a:lnSpc>
                <a:spcPct val="115000"/>
              </a:lnSpc>
              <a:spcBef>
                <a:spcPts val="0"/>
              </a:spcBef>
              <a:spcAft>
                <a:spcPts val="0"/>
              </a:spcAft>
              <a:buNone/>
            </a:pPr>
            <a:endParaRPr sz="1500">
              <a:solidFill>
                <a:schemeClr val="dk1"/>
              </a:solidFill>
            </a:endParaRPr>
          </a:p>
          <a:p>
            <a:pPr marL="0" lvl="0" indent="0" algn="just" rtl="0">
              <a:lnSpc>
                <a:spcPct val="115000"/>
              </a:lnSpc>
              <a:spcBef>
                <a:spcPts val="0"/>
              </a:spcBef>
              <a:spcAft>
                <a:spcPts val="0"/>
              </a:spcAft>
              <a:buNone/>
            </a:pPr>
            <a:r>
              <a:rPr lang="ca" sz="1500">
                <a:solidFill>
                  <a:schemeClr val="dk1"/>
                </a:solidFill>
              </a:rPr>
              <a:t>Detailed answers </a:t>
            </a:r>
            <a:endParaRPr sz="1500">
              <a:solidFill>
                <a:schemeClr val="dk1"/>
              </a:solidFill>
            </a:endParaRPr>
          </a:p>
          <a:p>
            <a:pPr marL="0" lvl="0" indent="0" algn="just" rtl="0">
              <a:lnSpc>
                <a:spcPct val="115000"/>
              </a:lnSpc>
              <a:spcBef>
                <a:spcPts val="0"/>
              </a:spcBef>
              <a:spcAft>
                <a:spcPts val="0"/>
              </a:spcAft>
              <a:buNone/>
            </a:pPr>
            <a:endParaRPr sz="1500">
              <a:solidFill>
                <a:schemeClr val="dk1"/>
              </a:solidFill>
            </a:endParaRPr>
          </a:p>
          <a:p>
            <a:pPr marL="0" lvl="0" indent="0" algn="just" rtl="0">
              <a:lnSpc>
                <a:spcPct val="115000"/>
              </a:lnSpc>
              <a:spcBef>
                <a:spcPts val="0"/>
              </a:spcBef>
              <a:spcAft>
                <a:spcPts val="0"/>
              </a:spcAft>
              <a:buNone/>
            </a:pPr>
            <a:r>
              <a:rPr lang="ca" sz="1500">
                <a:solidFill>
                  <a:schemeClr val="dk1"/>
                </a:solidFill>
              </a:rPr>
              <a:t>Diverse student representation</a:t>
            </a:r>
            <a:endParaRPr sz="1500">
              <a:solidFill>
                <a:schemeClr val="dk1"/>
              </a:solidFill>
            </a:endParaRPr>
          </a:p>
          <a:p>
            <a:pPr marL="0" lvl="0" indent="0" algn="just" rtl="0">
              <a:lnSpc>
                <a:spcPct val="115000"/>
              </a:lnSpc>
              <a:spcBef>
                <a:spcPts val="0"/>
              </a:spcBef>
              <a:spcAft>
                <a:spcPts val="0"/>
              </a:spcAft>
              <a:buNone/>
            </a:pPr>
            <a:endParaRPr sz="1500">
              <a:solidFill>
                <a:schemeClr val="dk1"/>
              </a:solidFill>
            </a:endParaRPr>
          </a:p>
          <a:p>
            <a:pPr marL="0" lvl="0" indent="0" algn="just" rtl="0">
              <a:lnSpc>
                <a:spcPct val="115000"/>
              </a:lnSpc>
              <a:spcBef>
                <a:spcPts val="0"/>
              </a:spcBef>
              <a:spcAft>
                <a:spcPts val="0"/>
              </a:spcAft>
              <a:buNone/>
            </a:pPr>
            <a:r>
              <a:rPr lang="ca" sz="1500">
                <a:solidFill>
                  <a:schemeClr val="dk1"/>
                </a:solidFill>
              </a:rPr>
              <a:t>Larger spread of courses and departments </a:t>
            </a:r>
            <a:endParaRPr sz="15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pic>
        <p:nvPicPr>
          <p:cNvPr id="93" name="Google Shape;93;p17"/>
          <p:cNvPicPr preferRelativeResize="0"/>
          <p:nvPr/>
        </p:nvPicPr>
        <p:blipFill>
          <a:blip r:embed="rId3">
            <a:alphaModFix/>
          </a:blip>
          <a:stretch>
            <a:fillRect/>
          </a:stretch>
        </p:blipFill>
        <p:spPr>
          <a:xfrm>
            <a:off x="2658876" y="190250"/>
            <a:ext cx="6363372" cy="3119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a"/>
              <a:t>Specificities / Characteristics for Moodle pages</a:t>
            </a:r>
            <a:endParaRPr/>
          </a:p>
        </p:txBody>
      </p:sp>
      <p:sp>
        <p:nvSpPr>
          <p:cNvPr id="99" name="Google Shape;99;p18"/>
          <p:cNvSpPr txBox="1">
            <a:spLocks noGrp="1"/>
          </p:cNvSpPr>
          <p:nvPr>
            <p:ph type="body" idx="1"/>
          </p:nvPr>
        </p:nvSpPr>
        <p:spPr>
          <a:xfrm>
            <a:off x="2271300" y="1252613"/>
            <a:ext cx="2300700" cy="240745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ca" sz="6125" dirty="0">
                <a:solidFill>
                  <a:schemeClr val="dk1"/>
                </a:solidFill>
              </a:rPr>
              <a:t>Clarity</a:t>
            </a:r>
            <a:endParaRPr sz="6125" dirty="0">
              <a:solidFill>
                <a:schemeClr val="dk1"/>
              </a:solidFill>
            </a:endParaRPr>
          </a:p>
          <a:p>
            <a:pPr marL="0" lvl="0" indent="0" algn="l" rtl="0">
              <a:spcBef>
                <a:spcPts val="0"/>
              </a:spcBef>
              <a:spcAft>
                <a:spcPts val="0"/>
              </a:spcAft>
              <a:buNone/>
            </a:pPr>
            <a:endParaRPr sz="6125" dirty="0">
              <a:solidFill>
                <a:schemeClr val="dk1"/>
              </a:solidFill>
            </a:endParaRPr>
          </a:p>
          <a:p>
            <a:pPr marL="0" lvl="0" indent="0" algn="l" rtl="0">
              <a:spcBef>
                <a:spcPts val="0"/>
              </a:spcBef>
              <a:spcAft>
                <a:spcPts val="0"/>
              </a:spcAft>
              <a:buNone/>
            </a:pPr>
            <a:r>
              <a:rPr lang="ca" sz="6125" dirty="0">
                <a:solidFill>
                  <a:schemeClr val="dk1"/>
                </a:solidFill>
              </a:rPr>
              <a:t>Well-Organised structure</a:t>
            </a:r>
            <a:endParaRPr sz="6125" dirty="0">
              <a:solidFill>
                <a:schemeClr val="dk1"/>
              </a:solidFill>
            </a:endParaRPr>
          </a:p>
          <a:p>
            <a:pPr marL="0" lvl="0" indent="0" algn="l" rtl="0">
              <a:spcBef>
                <a:spcPts val="0"/>
              </a:spcBef>
              <a:spcAft>
                <a:spcPts val="0"/>
              </a:spcAft>
              <a:buNone/>
            </a:pPr>
            <a:endParaRPr sz="6125" dirty="0">
              <a:solidFill>
                <a:schemeClr val="dk1"/>
              </a:solidFill>
            </a:endParaRPr>
          </a:p>
          <a:p>
            <a:pPr marL="0" lvl="0" indent="0" algn="l" rtl="0">
              <a:spcBef>
                <a:spcPts val="0"/>
              </a:spcBef>
              <a:spcAft>
                <a:spcPts val="0"/>
              </a:spcAft>
              <a:buNone/>
            </a:pPr>
            <a:r>
              <a:rPr lang="ca" sz="6125" dirty="0">
                <a:solidFill>
                  <a:schemeClr val="dk1"/>
                </a:solidFill>
              </a:rPr>
              <a:t>Consistency</a:t>
            </a:r>
            <a:endParaRPr sz="6125" dirty="0">
              <a:solidFill>
                <a:schemeClr val="dk1"/>
              </a:solidFill>
            </a:endParaRPr>
          </a:p>
          <a:p>
            <a:pPr marL="0" lvl="0" indent="0" algn="l" rtl="0">
              <a:spcBef>
                <a:spcPts val="0"/>
              </a:spcBef>
              <a:spcAft>
                <a:spcPts val="0"/>
              </a:spcAft>
              <a:buNone/>
            </a:pPr>
            <a:endParaRPr sz="6125" dirty="0">
              <a:solidFill>
                <a:schemeClr val="dk1"/>
              </a:solidFill>
            </a:endParaRPr>
          </a:p>
          <a:p>
            <a:pPr marL="0" lvl="0" indent="0" algn="l" rtl="0">
              <a:spcBef>
                <a:spcPts val="0"/>
              </a:spcBef>
              <a:spcAft>
                <a:spcPts val="0"/>
              </a:spcAft>
              <a:buNone/>
            </a:pPr>
            <a:r>
              <a:rPr lang="ca" sz="6125" dirty="0">
                <a:solidFill>
                  <a:schemeClr val="dk1"/>
                </a:solidFill>
              </a:rPr>
              <a:t>Sign-posting</a:t>
            </a:r>
          </a:p>
          <a:p>
            <a:pPr marL="0" lvl="0" indent="0" algn="l" rtl="0">
              <a:spcBef>
                <a:spcPts val="0"/>
              </a:spcBef>
              <a:spcAft>
                <a:spcPts val="0"/>
              </a:spcAft>
              <a:buNone/>
            </a:pPr>
            <a:endParaRPr sz="6125" dirty="0">
              <a:solidFill>
                <a:schemeClr val="dk1"/>
              </a:solidFill>
            </a:endParaRPr>
          </a:p>
          <a:p>
            <a:pPr marL="0" lvl="0" indent="0" algn="l" rtl="0">
              <a:spcBef>
                <a:spcPts val="0"/>
              </a:spcBef>
              <a:spcAft>
                <a:spcPts val="0"/>
              </a:spcAft>
              <a:buNone/>
            </a:pPr>
            <a:r>
              <a:rPr lang="ca" sz="6125" dirty="0">
                <a:solidFill>
                  <a:schemeClr val="dk1"/>
                </a:solidFill>
              </a:rPr>
              <a:t>Accessibility</a:t>
            </a:r>
            <a:endParaRPr sz="6125"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endParaRPr>
          </a:p>
        </p:txBody>
      </p:sp>
      <p:sp>
        <p:nvSpPr>
          <p:cNvPr id="100" name="Google Shape;100;p18"/>
          <p:cNvSpPr/>
          <p:nvPr/>
        </p:nvSpPr>
        <p:spPr>
          <a:xfrm>
            <a:off x="1865550" y="1352338"/>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01" name="Google Shape;101;p18"/>
          <p:cNvSpPr txBox="1"/>
          <p:nvPr/>
        </p:nvSpPr>
        <p:spPr>
          <a:xfrm>
            <a:off x="691025" y="3894950"/>
            <a:ext cx="6722100" cy="96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ca" sz="1600">
                <a:solidFill>
                  <a:schemeClr val="dk1"/>
                </a:solidFill>
              </a:rPr>
              <a:t>⇒ AIM: Making it easy for students to find all of the relevant information which they might need and are looking for.</a:t>
            </a:r>
            <a:endParaRPr sz="1600">
              <a:solidFill>
                <a:schemeClr val="dk1"/>
              </a:solidFill>
            </a:endParaRPr>
          </a:p>
          <a:p>
            <a:pPr marL="0" lvl="0" indent="0" algn="l" rtl="0">
              <a:spcBef>
                <a:spcPts val="0"/>
              </a:spcBef>
              <a:spcAft>
                <a:spcPts val="0"/>
              </a:spcAft>
              <a:buNone/>
            </a:pPr>
            <a:endParaRPr/>
          </a:p>
        </p:txBody>
      </p:sp>
      <p:sp>
        <p:nvSpPr>
          <p:cNvPr id="102" name="Google Shape;102;p18"/>
          <p:cNvSpPr/>
          <p:nvPr/>
        </p:nvSpPr>
        <p:spPr>
          <a:xfrm>
            <a:off x="1865550" y="1825713"/>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03" name="Google Shape;103;p18"/>
          <p:cNvSpPr/>
          <p:nvPr/>
        </p:nvSpPr>
        <p:spPr>
          <a:xfrm>
            <a:off x="1865550" y="2197750"/>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04" name="Google Shape;104;p18"/>
          <p:cNvSpPr/>
          <p:nvPr/>
        </p:nvSpPr>
        <p:spPr>
          <a:xfrm>
            <a:off x="1865550" y="2584032"/>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05" name="Google Shape;105;p18"/>
          <p:cNvSpPr/>
          <p:nvPr/>
        </p:nvSpPr>
        <p:spPr>
          <a:xfrm>
            <a:off x="1865550" y="3007737"/>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a"/>
              <a:t>Top key features for all Moodle pages</a:t>
            </a:r>
            <a:endParaRPr/>
          </a:p>
        </p:txBody>
      </p:sp>
      <p:sp>
        <p:nvSpPr>
          <p:cNvPr id="123" name="Google Shape;123;p20"/>
          <p:cNvSpPr txBox="1">
            <a:spLocks noGrp="1"/>
          </p:cNvSpPr>
          <p:nvPr>
            <p:ph type="body" idx="1"/>
          </p:nvPr>
        </p:nvSpPr>
        <p:spPr>
          <a:xfrm>
            <a:off x="1633200" y="1325225"/>
            <a:ext cx="7199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a" sz="1500">
                <a:solidFill>
                  <a:schemeClr val="dk1"/>
                </a:solidFill>
              </a:rPr>
              <a:t>Pre-recorded lectures available</a:t>
            </a:r>
            <a:endParaRPr sz="1500">
              <a:solidFill>
                <a:schemeClr val="dk1"/>
              </a:solidFill>
            </a:endParaRPr>
          </a:p>
          <a:p>
            <a:pPr marL="0" lvl="0" indent="0" algn="l" rtl="0">
              <a:spcBef>
                <a:spcPts val="1200"/>
              </a:spcBef>
              <a:spcAft>
                <a:spcPts val="0"/>
              </a:spcAft>
              <a:buNone/>
            </a:pPr>
            <a:r>
              <a:rPr lang="ca" sz="1500">
                <a:solidFill>
                  <a:schemeClr val="dk1"/>
                </a:solidFill>
              </a:rPr>
              <a:t>Lecture slides</a:t>
            </a:r>
            <a:endParaRPr sz="1500">
              <a:solidFill>
                <a:schemeClr val="dk1"/>
              </a:solidFill>
            </a:endParaRPr>
          </a:p>
          <a:p>
            <a:pPr marL="0" lvl="0" indent="0" algn="l" rtl="0">
              <a:spcBef>
                <a:spcPts val="1200"/>
              </a:spcBef>
              <a:spcAft>
                <a:spcPts val="0"/>
              </a:spcAft>
              <a:buNone/>
            </a:pPr>
            <a:r>
              <a:rPr lang="ca" sz="1500">
                <a:solidFill>
                  <a:schemeClr val="dk1"/>
                </a:solidFill>
              </a:rPr>
              <a:t>Lecture handouts</a:t>
            </a:r>
            <a:endParaRPr sz="1500">
              <a:solidFill>
                <a:schemeClr val="dk1"/>
              </a:solidFill>
            </a:endParaRPr>
          </a:p>
          <a:p>
            <a:pPr marL="0" lvl="0" indent="0" algn="l" rtl="0">
              <a:spcBef>
                <a:spcPts val="1200"/>
              </a:spcBef>
              <a:spcAft>
                <a:spcPts val="0"/>
              </a:spcAft>
              <a:buNone/>
            </a:pPr>
            <a:r>
              <a:rPr lang="ca" sz="1500">
                <a:solidFill>
                  <a:schemeClr val="dk1"/>
                </a:solidFill>
              </a:rPr>
              <a:t>Guiding questions for tasks (prior to tutorials/seminars and readings)</a:t>
            </a:r>
            <a:endParaRPr sz="1500">
              <a:solidFill>
                <a:schemeClr val="dk1"/>
              </a:solidFill>
            </a:endParaRPr>
          </a:p>
          <a:p>
            <a:pPr marL="0" lvl="0" indent="0" algn="l" rtl="0">
              <a:spcBef>
                <a:spcPts val="1200"/>
              </a:spcBef>
              <a:spcAft>
                <a:spcPts val="0"/>
              </a:spcAft>
              <a:buNone/>
            </a:pPr>
            <a:r>
              <a:rPr lang="ca" sz="1500">
                <a:solidFill>
                  <a:schemeClr val="dk1"/>
                </a:solidFill>
              </a:rPr>
              <a:t>Key deadlines and upcoming events inputted in Calendar</a:t>
            </a:r>
            <a:endParaRPr sz="1500">
              <a:solidFill>
                <a:schemeClr val="dk1"/>
              </a:solidFill>
            </a:endParaRPr>
          </a:p>
          <a:p>
            <a:pPr marL="0" lvl="0" indent="0" algn="l" rtl="0">
              <a:spcBef>
                <a:spcPts val="1200"/>
              </a:spcBef>
              <a:spcAft>
                <a:spcPts val="1200"/>
              </a:spcAft>
              <a:buNone/>
            </a:pPr>
            <a:r>
              <a:rPr lang="ca" sz="1500">
                <a:solidFill>
                  <a:schemeClr val="dk1"/>
                </a:solidFill>
              </a:rPr>
              <a:t>Module handbook</a:t>
            </a:r>
            <a:endParaRPr sz="1600"/>
          </a:p>
        </p:txBody>
      </p:sp>
      <p:sp>
        <p:nvSpPr>
          <p:cNvPr id="124" name="Google Shape;124;p20"/>
          <p:cNvSpPr/>
          <p:nvPr/>
        </p:nvSpPr>
        <p:spPr>
          <a:xfrm>
            <a:off x="1252900" y="1375888"/>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25" name="Google Shape;125;p20"/>
          <p:cNvSpPr/>
          <p:nvPr/>
        </p:nvSpPr>
        <p:spPr>
          <a:xfrm>
            <a:off x="1252900" y="1795263"/>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26" name="Google Shape;126;p20"/>
          <p:cNvSpPr/>
          <p:nvPr/>
        </p:nvSpPr>
        <p:spPr>
          <a:xfrm>
            <a:off x="1252900" y="2214638"/>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27" name="Google Shape;127;p20"/>
          <p:cNvSpPr/>
          <p:nvPr/>
        </p:nvSpPr>
        <p:spPr>
          <a:xfrm>
            <a:off x="1252900" y="2634013"/>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28" name="Google Shape;128;p20"/>
          <p:cNvSpPr/>
          <p:nvPr/>
        </p:nvSpPr>
        <p:spPr>
          <a:xfrm>
            <a:off x="1252900" y="3061138"/>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29" name="Google Shape;129;p20"/>
          <p:cNvSpPr txBox="1"/>
          <p:nvPr/>
        </p:nvSpPr>
        <p:spPr>
          <a:xfrm>
            <a:off x="887350" y="4169775"/>
            <a:ext cx="6627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ca" sz="1800">
                <a:solidFill>
                  <a:schemeClr val="dk1"/>
                </a:solidFill>
              </a:rPr>
              <a:t>As well as engaging activities and other features</a:t>
            </a:r>
            <a:endParaRPr>
              <a:solidFill>
                <a:schemeClr val="dk1"/>
              </a:solidFill>
            </a:endParaRPr>
          </a:p>
        </p:txBody>
      </p:sp>
      <p:sp>
        <p:nvSpPr>
          <p:cNvPr id="130" name="Google Shape;130;p20"/>
          <p:cNvSpPr/>
          <p:nvPr/>
        </p:nvSpPr>
        <p:spPr>
          <a:xfrm>
            <a:off x="1252900" y="3488263"/>
            <a:ext cx="263100" cy="276300"/>
          </a:xfrm>
          <a:prstGeom prst="star5">
            <a:avLst>
              <a:gd name="adj" fmla="val 19098"/>
              <a:gd name="hf" fmla="val 105146"/>
              <a:gd name="vf" fmla="val 11055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5"/>
        <p:cNvGrpSpPr/>
        <p:nvPr/>
      </p:nvGrpSpPr>
      <p:grpSpPr>
        <a:xfrm>
          <a:off x="0" y="0"/>
          <a:ext cx="0" cy="0"/>
          <a:chOff x="0" y="0"/>
          <a:chExt cx="0" cy="0"/>
        </a:xfrm>
      </p:grpSpPr>
      <p:sp>
        <p:nvSpPr>
          <p:cNvPr id="146" name="Google Shape;146;p22"/>
          <p:cNvSpPr txBox="1">
            <a:spLocks noGrp="1"/>
          </p:cNvSpPr>
          <p:nvPr>
            <p:ph type="ctrTitle"/>
          </p:nvPr>
        </p:nvSpPr>
        <p:spPr>
          <a:xfrm>
            <a:off x="311700" y="1054075"/>
            <a:ext cx="2269500" cy="911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ca" sz="4400"/>
              <a:t>Moodle</a:t>
            </a:r>
            <a:endParaRPr sz="4400"/>
          </a:p>
          <a:p>
            <a:pPr marL="0" lvl="0" indent="0" algn="l" rtl="0">
              <a:spcBef>
                <a:spcPts val="0"/>
              </a:spcBef>
              <a:spcAft>
                <a:spcPts val="0"/>
              </a:spcAft>
              <a:buNone/>
            </a:pPr>
            <a:r>
              <a:rPr lang="ca" sz="4400"/>
              <a:t>activities</a:t>
            </a:r>
            <a:endParaRPr sz="4400"/>
          </a:p>
        </p:txBody>
      </p:sp>
      <p:pic>
        <p:nvPicPr>
          <p:cNvPr id="147" name="Google Shape;147;p22"/>
          <p:cNvPicPr preferRelativeResize="0"/>
          <p:nvPr/>
        </p:nvPicPr>
        <p:blipFill>
          <a:blip r:embed="rId3">
            <a:alphaModFix/>
          </a:blip>
          <a:stretch>
            <a:fillRect/>
          </a:stretch>
        </p:blipFill>
        <p:spPr>
          <a:xfrm>
            <a:off x="193446" y="2259500"/>
            <a:ext cx="4855800" cy="2642625"/>
          </a:xfrm>
          <a:prstGeom prst="rect">
            <a:avLst/>
          </a:prstGeom>
          <a:noFill/>
          <a:ln>
            <a:noFill/>
          </a:ln>
        </p:spPr>
      </p:pic>
      <p:pic>
        <p:nvPicPr>
          <p:cNvPr id="148" name="Google Shape;148;p22"/>
          <p:cNvPicPr preferRelativeResize="0"/>
          <p:nvPr/>
        </p:nvPicPr>
        <p:blipFill>
          <a:blip r:embed="rId4">
            <a:alphaModFix/>
          </a:blip>
          <a:stretch>
            <a:fillRect/>
          </a:stretch>
        </p:blipFill>
        <p:spPr>
          <a:xfrm>
            <a:off x="5351900" y="1965775"/>
            <a:ext cx="3234496" cy="1250900"/>
          </a:xfrm>
          <a:prstGeom prst="rect">
            <a:avLst/>
          </a:prstGeom>
          <a:noFill/>
          <a:ln>
            <a:noFill/>
          </a:ln>
        </p:spPr>
      </p:pic>
      <p:pic>
        <p:nvPicPr>
          <p:cNvPr id="149" name="Google Shape;149;p22"/>
          <p:cNvPicPr preferRelativeResize="0"/>
          <p:nvPr/>
        </p:nvPicPr>
        <p:blipFill>
          <a:blip r:embed="rId5">
            <a:alphaModFix/>
          </a:blip>
          <a:stretch>
            <a:fillRect/>
          </a:stretch>
        </p:blipFill>
        <p:spPr>
          <a:xfrm>
            <a:off x="6813000" y="360975"/>
            <a:ext cx="2019300" cy="1295400"/>
          </a:xfrm>
          <a:prstGeom prst="rect">
            <a:avLst/>
          </a:prstGeom>
          <a:noFill/>
          <a:ln>
            <a:noFill/>
          </a:ln>
        </p:spPr>
      </p:pic>
      <p:pic>
        <p:nvPicPr>
          <p:cNvPr id="150" name="Google Shape;150;p22" descr="This kind of forum is used by students to communicate with each other, exchange ideas and debate. It is accessible for all students and visible on the moodle page of the course." title="Forum"/>
          <p:cNvPicPr preferRelativeResize="0"/>
          <p:nvPr/>
        </p:nvPicPr>
        <p:blipFill rotWithShape="1">
          <a:blip r:embed="rId6">
            <a:alphaModFix/>
          </a:blip>
          <a:srcRect l="14405" t="6228" r="11145" b="4660"/>
          <a:stretch/>
        </p:blipFill>
        <p:spPr>
          <a:xfrm>
            <a:off x="5547813" y="427325"/>
            <a:ext cx="1095525" cy="1080000"/>
          </a:xfrm>
          <a:prstGeom prst="rect">
            <a:avLst/>
          </a:prstGeom>
          <a:noFill/>
          <a:ln>
            <a:noFill/>
          </a:ln>
        </p:spPr>
      </p:pic>
      <p:pic>
        <p:nvPicPr>
          <p:cNvPr id="151" name="Google Shape;151;p22"/>
          <p:cNvPicPr preferRelativeResize="0"/>
          <p:nvPr/>
        </p:nvPicPr>
        <p:blipFill>
          <a:blip r:embed="rId7">
            <a:alphaModFix/>
          </a:blip>
          <a:stretch>
            <a:fillRect/>
          </a:stretch>
        </p:blipFill>
        <p:spPr>
          <a:xfrm>
            <a:off x="5266038" y="3526085"/>
            <a:ext cx="1659070" cy="1211975"/>
          </a:xfrm>
          <a:prstGeom prst="rect">
            <a:avLst/>
          </a:prstGeom>
          <a:noFill/>
          <a:ln>
            <a:noFill/>
          </a:ln>
        </p:spPr>
      </p:pic>
      <p:pic>
        <p:nvPicPr>
          <p:cNvPr id="152" name="Google Shape;152;p22"/>
          <p:cNvPicPr preferRelativeResize="0"/>
          <p:nvPr/>
        </p:nvPicPr>
        <p:blipFill rotWithShape="1">
          <a:blip r:embed="rId8">
            <a:alphaModFix/>
          </a:blip>
          <a:srcRect b="7045"/>
          <a:stretch/>
        </p:blipFill>
        <p:spPr>
          <a:xfrm>
            <a:off x="7141900" y="3568775"/>
            <a:ext cx="1690400" cy="1126575"/>
          </a:xfrm>
          <a:prstGeom prst="rect">
            <a:avLst/>
          </a:prstGeom>
          <a:noFill/>
          <a:ln>
            <a:noFill/>
          </a:ln>
        </p:spPr>
      </p:pic>
      <p:pic>
        <p:nvPicPr>
          <p:cNvPr id="153" name="Google Shape;153;p22" title="Flashcards"/>
          <p:cNvPicPr preferRelativeResize="0"/>
          <p:nvPr/>
        </p:nvPicPr>
        <p:blipFill>
          <a:blip r:embed="rId9">
            <a:alphaModFix/>
          </a:blip>
          <a:stretch>
            <a:fillRect/>
          </a:stretch>
        </p:blipFill>
        <p:spPr>
          <a:xfrm>
            <a:off x="2635675" y="567175"/>
            <a:ext cx="2223824" cy="1250899"/>
          </a:xfrm>
          <a:prstGeom prst="rect">
            <a:avLst/>
          </a:prstGeom>
          <a:noFill/>
          <a:ln>
            <a:noFill/>
          </a:ln>
        </p:spPr>
      </p:pic>
      <p:sp>
        <p:nvSpPr>
          <p:cNvPr id="154" name="Google Shape;154;p22"/>
          <p:cNvSpPr txBox="1"/>
          <p:nvPr/>
        </p:nvSpPr>
        <p:spPr>
          <a:xfrm>
            <a:off x="2649450" y="1856950"/>
            <a:ext cx="2223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
              <a:t>Flashcards</a:t>
            </a:r>
            <a:endParaRPr/>
          </a:p>
        </p:txBody>
      </p:sp>
      <p:sp>
        <p:nvSpPr>
          <p:cNvPr id="155" name="Google Shape;155;p22"/>
          <p:cNvSpPr txBox="1"/>
          <p:nvPr/>
        </p:nvSpPr>
        <p:spPr>
          <a:xfrm>
            <a:off x="4941600" y="1507325"/>
            <a:ext cx="2223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
              <a:t>Forums for students</a:t>
            </a:r>
            <a:endParaRPr/>
          </a:p>
        </p:txBody>
      </p:sp>
      <p:sp>
        <p:nvSpPr>
          <p:cNvPr id="156" name="Google Shape;156;p22"/>
          <p:cNvSpPr txBox="1"/>
          <p:nvPr/>
        </p:nvSpPr>
        <p:spPr>
          <a:xfrm>
            <a:off x="6875150" y="1565575"/>
            <a:ext cx="2223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
              <a:t>Quiz</a:t>
            </a:r>
            <a:endParaRPr/>
          </a:p>
        </p:txBody>
      </p:sp>
      <p:sp>
        <p:nvSpPr>
          <p:cNvPr id="157" name="Google Shape;157;p22"/>
          <p:cNvSpPr txBox="1"/>
          <p:nvPr/>
        </p:nvSpPr>
        <p:spPr>
          <a:xfrm>
            <a:off x="5547825" y="3168325"/>
            <a:ext cx="2588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
              <a:t>Forums for ‘burning questions’</a:t>
            </a:r>
            <a:endParaRPr/>
          </a:p>
        </p:txBody>
      </p:sp>
      <p:sp>
        <p:nvSpPr>
          <p:cNvPr id="158" name="Google Shape;158;p22"/>
          <p:cNvSpPr txBox="1"/>
          <p:nvPr/>
        </p:nvSpPr>
        <p:spPr>
          <a:xfrm>
            <a:off x="5049250" y="4686175"/>
            <a:ext cx="2223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
              <a:t>Extra reading lists</a:t>
            </a:r>
            <a:endParaRPr/>
          </a:p>
        </p:txBody>
      </p:sp>
      <p:sp>
        <p:nvSpPr>
          <p:cNvPr id="159" name="Google Shape;159;p22"/>
          <p:cNvSpPr txBox="1"/>
          <p:nvPr/>
        </p:nvSpPr>
        <p:spPr>
          <a:xfrm>
            <a:off x="7141900" y="4686175"/>
            <a:ext cx="1690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
              <a:t>Glossary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642675" y="350225"/>
            <a:ext cx="173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a"/>
              <a:t>Results</a:t>
            </a:r>
            <a:endParaRPr/>
          </a:p>
        </p:txBody>
      </p:sp>
      <p:sp>
        <p:nvSpPr>
          <p:cNvPr id="165" name="Google Shape;165;p23"/>
          <p:cNvSpPr txBox="1">
            <a:spLocks noGrp="1"/>
          </p:cNvSpPr>
          <p:nvPr>
            <p:ph type="body" idx="1"/>
          </p:nvPr>
        </p:nvSpPr>
        <p:spPr>
          <a:xfrm>
            <a:off x="3435200" y="863550"/>
            <a:ext cx="53862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AutoNum type="arabicPeriod"/>
            </a:pPr>
            <a:r>
              <a:rPr lang="ca" sz="1600" b="1">
                <a:solidFill>
                  <a:schemeClr val="dk1"/>
                </a:solidFill>
              </a:rPr>
              <a:t>Separate reading lists</a:t>
            </a:r>
            <a:r>
              <a:rPr lang="ca" sz="1600">
                <a:solidFill>
                  <a:schemeClr val="dk1"/>
                </a:solidFill>
              </a:rPr>
              <a:t> for ‘non-essential readings’</a:t>
            </a:r>
            <a:endParaRPr sz="1600">
              <a:solidFill>
                <a:schemeClr val="dk1"/>
              </a:solidFill>
            </a:endParaRPr>
          </a:p>
          <a:p>
            <a:pPr marL="457200" lvl="0" indent="-374650" algn="l" rtl="0">
              <a:spcBef>
                <a:spcPts val="0"/>
              </a:spcBef>
              <a:spcAft>
                <a:spcPts val="0"/>
              </a:spcAft>
              <a:buSzPts val="2300"/>
              <a:buAutoNum type="arabicPeriod"/>
            </a:pPr>
            <a:r>
              <a:rPr lang="ca" sz="1600" b="1">
                <a:solidFill>
                  <a:schemeClr val="dk1"/>
                </a:solidFill>
              </a:rPr>
              <a:t>Forums</a:t>
            </a:r>
            <a:r>
              <a:rPr lang="ca" sz="1600">
                <a:solidFill>
                  <a:schemeClr val="dk1"/>
                </a:solidFill>
              </a:rPr>
              <a:t> to ask lecturers questions</a:t>
            </a:r>
            <a:endParaRPr sz="1600">
              <a:solidFill>
                <a:schemeClr val="dk1"/>
              </a:solidFill>
            </a:endParaRPr>
          </a:p>
          <a:p>
            <a:pPr marL="457200" lvl="0" indent="-374650" algn="l" rtl="0">
              <a:spcBef>
                <a:spcPts val="0"/>
              </a:spcBef>
              <a:spcAft>
                <a:spcPts val="0"/>
              </a:spcAft>
              <a:buSzPts val="2300"/>
              <a:buAutoNum type="arabicPeriod"/>
            </a:pPr>
            <a:r>
              <a:rPr lang="ca" sz="1600" b="1">
                <a:solidFill>
                  <a:schemeClr val="dk1"/>
                </a:solidFill>
              </a:rPr>
              <a:t>Glossary</a:t>
            </a:r>
            <a:r>
              <a:rPr lang="ca" sz="1600">
                <a:solidFill>
                  <a:schemeClr val="dk1"/>
                </a:solidFill>
              </a:rPr>
              <a:t> of ‘fancy terms’ used during class/lecture</a:t>
            </a:r>
            <a:endParaRPr sz="1600">
              <a:solidFill>
                <a:schemeClr val="dk1"/>
              </a:solidFill>
            </a:endParaRPr>
          </a:p>
          <a:p>
            <a:pPr marL="457200" lvl="0" indent="-374650" algn="l" rtl="0">
              <a:spcBef>
                <a:spcPts val="0"/>
              </a:spcBef>
              <a:spcAft>
                <a:spcPts val="0"/>
              </a:spcAft>
              <a:buSzPts val="2300"/>
              <a:buAutoNum type="arabicPeriod"/>
            </a:pPr>
            <a:r>
              <a:rPr lang="ca" sz="1600" b="1">
                <a:solidFill>
                  <a:schemeClr val="dk1"/>
                </a:solidFill>
              </a:rPr>
              <a:t>Quiz</a:t>
            </a:r>
            <a:endParaRPr sz="1600" b="1">
              <a:solidFill>
                <a:schemeClr val="dk1"/>
              </a:solidFill>
            </a:endParaRPr>
          </a:p>
          <a:p>
            <a:pPr marL="457200" lvl="0" indent="-374650" algn="l" rtl="0">
              <a:spcBef>
                <a:spcPts val="0"/>
              </a:spcBef>
              <a:spcAft>
                <a:spcPts val="0"/>
              </a:spcAft>
              <a:buSzPts val="2300"/>
              <a:buAutoNum type="arabicPeriod"/>
            </a:pPr>
            <a:r>
              <a:rPr lang="ca" sz="1600" b="1">
                <a:solidFill>
                  <a:schemeClr val="dk1"/>
                </a:solidFill>
              </a:rPr>
              <a:t>Forums</a:t>
            </a:r>
            <a:r>
              <a:rPr lang="ca" sz="1600">
                <a:solidFill>
                  <a:schemeClr val="dk1"/>
                </a:solidFill>
              </a:rPr>
              <a:t> for group activities</a:t>
            </a:r>
            <a:endParaRPr sz="1600">
              <a:solidFill>
                <a:schemeClr val="dk1"/>
              </a:solidFill>
            </a:endParaRPr>
          </a:p>
          <a:p>
            <a:pPr marL="457200" lvl="0" indent="-374650" algn="l" rtl="0">
              <a:spcBef>
                <a:spcPts val="0"/>
              </a:spcBef>
              <a:spcAft>
                <a:spcPts val="0"/>
              </a:spcAft>
              <a:buSzPts val="2300"/>
              <a:buAutoNum type="arabicPeriod"/>
            </a:pPr>
            <a:r>
              <a:rPr lang="ca" sz="1600" b="1">
                <a:solidFill>
                  <a:schemeClr val="dk1"/>
                </a:solidFill>
              </a:rPr>
              <a:t>Flashcards</a:t>
            </a:r>
            <a:endParaRPr sz="1600" b="1">
              <a:solidFill>
                <a:schemeClr val="dk1"/>
              </a:solidFill>
            </a:endParaRPr>
          </a:p>
          <a:p>
            <a:pPr marL="457200" lvl="0" indent="-374650" algn="l" rtl="0">
              <a:spcBef>
                <a:spcPts val="0"/>
              </a:spcBef>
              <a:spcAft>
                <a:spcPts val="0"/>
              </a:spcAft>
              <a:buSzPts val="2300"/>
              <a:buAutoNum type="arabicPeriod"/>
            </a:pPr>
            <a:r>
              <a:rPr lang="ca" sz="1600">
                <a:solidFill>
                  <a:schemeClr val="dk1"/>
                </a:solidFill>
              </a:rPr>
              <a:t>Other</a:t>
            </a:r>
            <a:endParaRPr sz="2300"/>
          </a:p>
        </p:txBody>
      </p:sp>
      <p:pic>
        <p:nvPicPr>
          <p:cNvPr id="166" name="Google Shape;166;p23"/>
          <p:cNvPicPr preferRelativeResize="0"/>
          <p:nvPr/>
        </p:nvPicPr>
        <p:blipFill>
          <a:blip r:embed="rId3">
            <a:alphaModFix/>
          </a:blip>
          <a:stretch>
            <a:fillRect/>
          </a:stretch>
        </p:blipFill>
        <p:spPr>
          <a:xfrm>
            <a:off x="493600" y="220238"/>
            <a:ext cx="2533650" cy="1800225"/>
          </a:xfrm>
          <a:prstGeom prst="rect">
            <a:avLst/>
          </a:prstGeom>
          <a:noFill/>
          <a:ln>
            <a:noFill/>
          </a:ln>
        </p:spPr>
      </p:pic>
      <p:pic>
        <p:nvPicPr>
          <p:cNvPr id="167" name="Google Shape;167;p23"/>
          <p:cNvPicPr preferRelativeResize="0"/>
          <p:nvPr/>
        </p:nvPicPr>
        <p:blipFill>
          <a:blip r:embed="rId4">
            <a:alphaModFix/>
          </a:blip>
          <a:stretch>
            <a:fillRect/>
          </a:stretch>
        </p:blipFill>
        <p:spPr>
          <a:xfrm>
            <a:off x="118425" y="3165875"/>
            <a:ext cx="1442675" cy="1867651"/>
          </a:xfrm>
          <a:prstGeom prst="rect">
            <a:avLst/>
          </a:prstGeom>
          <a:noFill/>
          <a:ln>
            <a:noFill/>
          </a:ln>
        </p:spPr>
      </p:pic>
      <p:sp>
        <p:nvSpPr>
          <p:cNvPr id="168" name="Google Shape;168;p23"/>
          <p:cNvSpPr txBox="1"/>
          <p:nvPr/>
        </p:nvSpPr>
        <p:spPr>
          <a:xfrm>
            <a:off x="1914525" y="3771425"/>
            <a:ext cx="6011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a:t>Sometimes students did not have access to those features, so they imagined how they would work and would help them in their studies.</a:t>
            </a:r>
            <a:endParaRPr/>
          </a:p>
          <a:p>
            <a:pPr marL="0" lvl="0" indent="0" algn="l" rtl="0">
              <a:spcBef>
                <a:spcPts val="0"/>
              </a:spcBef>
              <a:spcAft>
                <a:spcPts val="0"/>
              </a:spcAft>
              <a:buNone/>
            </a:pPr>
            <a:endParaRPr/>
          </a:p>
          <a:p>
            <a:pPr marL="0" lvl="0" indent="0" algn="l" rtl="0">
              <a:spcBef>
                <a:spcPts val="0"/>
              </a:spcBef>
              <a:spcAft>
                <a:spcPts val="0"/>
              </a:spcAft>
              <a:buNone/>
            </a:pPr>
            <a:r>
              <a:rPr lang="ca"/>
              <a:t>OVERALL: Encouragement to use more features to make it studying more interactive and fun.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7BD5FC0F474D45AA4435CD2A3CA3B8" ma:contentTypeVersion="12" ma:contentTypeDescription="Create a new document." ma:contentTypeScope="" ma:versionID="fba3a6dca5ad751a158ec5a77b57ba39">
  <xsd:schema xmlns:xsd="http://www.w3.org/2001/XMLSchema" xmlns:xs="http://www.w3.org/2001/XMLSchema" xmlns:p="http://schemas.microsoft.com/office/2006/metadata/properties" xmlns:ns3="6dabdd5e-742d-403c-bd1b-ba01a500fc05" xmlns:ns4="45421b12-65f1-4d64-a71d-2f004118a7c4" targetNamespace="http://schemas.microsoft.com/office/2006/metadata/properties" ma:root="true" ma:fieldsID="e75710f13f6a158136030d564b457b31" ns3:_="" ns4:_="">
    <xsd:import namespace="6dabdd5e-742d-403c-bd1b-ba01a500fc05"/>
    <xsd:import namespace="45421b12-65f1-4d64-a71d-2f004118a7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bdd5e-742d-403c-bd1b-ba01a500fc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421b12-65f1-4d64-a71d-2f004118a7c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8CA5DD-FF85-4BA3-8BAF-6B0A47831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abdd5e-742d-403c-bd1b-ba01a500fc05"/>
    <ds:schemaRef ds:uri="45421b12-65f1-4d64-a71d-2f004118a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CD89E6-FBD0-42A5-892E-5FB3C025F584}">
  <ds:schemaRefs>
    <ds:schemaRef ds:uri="http://schemas.microsoft.com/sharepoint/v3/contenttype/forms"/>
  </ds:schemaRefs>
</ds:datastoreItem>
</file>

<file path=customXml/itemProps3.xml><?xml version="1.0" encoding="utf-8"?>
<ds:datastoreItem xmlns:ds="http://schemas.openxmlformats.org/officeDocument/2006/customXml" ds:itemID="{B66CD24E-AEFD-4BB5-8F94-C07669DC9C97}">
  <ds:schemaRefs>
    <ds:schemaRef ds:uri="http://purl.org/dc/elements/1.1/"/>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45421b12-65f1-4d64-a71d-2f004118a7c4"/>
    <ds:schemaRef ds:uri="http://schemas.openxmlformats.org/package/2006/metadata/core-properties"/>
    <ds:schemaRef ds:uri="6dabdd5e-742d-403c-bd1b-ba01a500fc0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TotalTime>
  <Words>717</Words>
  <Application>Microsoft Office PowerPoint</Application>
  <PresentationFormat>Bildspel på skärmen (16:9)</PresentationFormat>
  <Paragraphs>128</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Simple Light</vt:lpstr>
      <vt:lpstr>How students experience the VLE (RAISE 2022)</vt:lpstr>
      <vt:lpstr>PowerPoint-presentation</vt:lpstr>
      <vt:lpstr>Data collection</vt:lpstr>
      <vt:lpstr>PowerPoint-presentation</vt:lpstr>
      <vt:lpstr>PowerPoint-presentation</vt:lpstr>
      <vt:lpstr>Specificities / Characteristics for Moodle pages</vt:lpstr>
      <vt:lpstr>Top key features for all Moodle pages</vt:lpstr>
      <vt:lpstr>Moodle activities</vt:lpstr>
      <vt:lpstr>Results</vt:lpstr>
      <vt:lpstr>What do ‘other’ mean?</vt:lpstr>
      <vt:lpstr>Features presentation</vt:lpstr>
      <vt:lpstr>Next Steps</vt:lpstr>
      <vt:lpstr>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students experience the VLE (RAISE 2022)</dc:title>
  <dc:creator>Jesper Hansen</dc:creator>
  <cp:lastModifiedBy>Shaw, Abbi</cp:lastModifiedBy>
  <cp:revision>2</cp:revision>
  <dcterms:modified xsi:type="dcterms:W3CDTF">2022-09-12T08:22:25Z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0x010100697BD5FC0F474D45AA4435CD2A3CA3B8</vt:lpwstr>
  </property>
</Properties>
</file>