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4"/>
  </p:sldMasterIdLst>
  <p:notesMasterIdLst>
    <p:notesMasterId r:id="rId16"/>
  </p:notesMasterIdLst>
  <p:sldIdLst>
    <p:sldId id="490" r:id="rId5"/>
    <p:sldId id="492" r:id="rId6"/>
    <p:sldId id="493" r:id="rId7"/>
    <p:sldId id="494" r:id="rId8"/>
    <p:sldId id="495" r:id="rId9"/>
    <p:sldId id="496" r:id="rId10"/>
    <p:sldId id="500" r:id="rId11"/>
    <p:sldId id="497" r:id="rId12"/>
    <p:sldId id="498" r:id="rId13"/>
    <p:sldId id="499" r:id="rId14"/>
    <p:sldId id="4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03A6D6-FDFA-ACA3-DEB2-9E1EA1562F96}" name="Roumelioti, Konstantina" initials="RK" userId="S::ccaekro@ucl.ac.uk::7b373f54-efa6-425c-9e60-eaa8c348349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1020"/>
  </p:normalViewPr>
  <p:slideViewPr>
    <p:cSldViewPr snapToGrid="0">
      <p:cViewPr varScale="1">
        <p:scale>
          <a:sx n="104" d="100"/>
          <a:sy n="104" d="100"/>
        </p:scale>
        <p:origin x="232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1005D-4847-4EF7-B754-25EC935CF5C7}" type="datetimeFigureOut">
              <a:rPr lang="en-GB" smtClean="0"/>
              <a:t>04/04/2024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55357-6DB4-4561-BC27-C6E2BF867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00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ackground">
            <a:extLst>
              <a:ext uri="{FF2B5EF4-FFF2-40B4-BE49-F238E27FC236}">
                <a16:creationId xmlns:a16="http://schemas.microsoft.com/office/drawing/2014/main" id="{EA4C8DDC-D29E-5E43-9BC2-FD84B2117884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3" name="Faculty, Department title">
            <a:extLst>
              <a:ext uri="{FF2B5EF4-FFF2-40B4-BE49-F238E27FC236}">
                <a16:creationId xmlns:a16="http://schemas.microsoft.com/office/drawing/2014/main" id="{7B844C1D-C9E2-A040-B3FD-0E3861E051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9" name="Main image" descr="Image">
            <a:extLst>
              <a:ext uri="{FF2B5EF4-FFF2-40B4-BE49-F238E27FC236}">
                <a16:creationId xmlns:a16="http://schemas.microsoft.com/office/drawing/2014/main" id="{FD55159A-63D1-334F-B344-448B05BC84B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6D1BEB54-27B8-4348-8671-D93B41DC5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</a:t>
            </a:r>
            <a:br>
              <a:rPr lang="en-US"/>
            </a:br>
            <a:r>
              <a:rPr lang="en-US"/>
              <a:t>Arial 44pt bold</a:t>
            </a:r>
          </a:p>
        </p:txBody>
      </p:sp>
    </p:spTree>
    <p:extLst>
      <p:ext uri="{BB962C8B-B14F-4D97-AF65-F5344CB8AC3E}">
        <p14:creationId xmlns:p14="http://schemas.microsoft.com/office/powerpoint/2010/main" val="1795899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7" name="Text" descr="Text">
            <a:extLst>
              <a:ext uri="{FF2B5EF4-FFF2-40B4-BE49-F238E27FC236}">
                <a16:creationId xmlns:a16="http://schemas.microsoft.com/office/drawing/2014/main" id="{2D2A157B-B06B-5E44-8987-B8F38A743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35F69D9D-B78C-6D4D-8B1E-AB31E336A5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27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71450">
              <a:buFont typeface="Arial" panose="020B0604020202020204" pitchFamily="34" charset="0"/>
              <a:buChar char="•"/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000" y="2412000"/>
            <a:ext cx="3420000" cy="3600000"/>
          </a:xfrm>
        </p:spPr>
        <p:txBody>
          <a:bodyPr/>
          <a:lstStyle>
            <a:lvl1pPr marL="11112" indent="0">
              <a:buNone/>
              <a:defRPr sz="1800"/>
            </a:lvl1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5" name="Text" descr="Text">
            <a:extLst>
              <a:ext uri="{FF2B5EF4-FFF2-40B4-BE49-F238E27FC236}">
                <a16:creationId xmlns:a16="http://schemas.microsoft.com/office/drawing/2014/main" id="{23293D9A-92DE-2745-A551-12503D5B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11753E1-8533-844D-B406-655C6C9330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768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562D057E-84DA-844C-8F30-A88C629E1D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800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3FA6CE8B-790A-C44A-B1D0-DA5AC754A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048328" y="2412000"/>
            <a:ext cx="2610000" cy="3764200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83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in Headline" descr="Headline">
            <a:extLst>
              <a:ext uri="{FF2B5EF4-FFF2-40B4-BE49-F238E27FC236}">
                <a16:creationId xmlns:a16="http://schemas.microsoft.com/office/drawing/2014/main" id="{5CB62203-BCF9-3241-9684-0F4402446F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pPr lvl="0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E0051C4D-5840-9846-A6CC-052B1F915D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86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9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sp>
        <p:nvSpPr>
          <p:cNvPr id="13" name="Text" descr="Text">
            <a:extLst>
              <a:ext uri="{FF2B5EF4-FFF2-40B4-BE49-F238E27FC236}">
                <a16:creationId xmlns:a16="http://schemas.microsoft.com/office/drawing/2014/main" id="{73CED3B5-33C7-894B-9D58-FC396998F4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03712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background">
            <a:extLst>
              <a:ext uri="{FF2B5EF4-FFF2-40B4-BE49-F238E27FC236}">
                <a16:creationId xmlns:a16="http://schemas.microsoft.com/office/drawing/2014/main" id="{E69AB749-3152-6149-94E2-0485941817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1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sp>
        <p:nvSpPr>
          <p:cNvPr id="14" name="Text" descr="Text">
            <a:extLst>
              <a:ext uri="{FF2B5EF4-FFF2-40B4-BE49-F238E27FC236}">
                <a16:creationId xmlns:a16="http://schemas.microsoft.com/office/drawing/2014/main" id="{87F3A240-3369-0145-B540-5A60FA0848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040" y="307340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background">
            <a:extLst>
              <a:ext uri="{FF2B5EF4-FFF2-40B4-BE49-F238E27FC236}">
                <a16:creationId xmlns:a16="http://schemas.microsoft.com/office/drawing/2014/main" id="{F708712F-D0E9-B94A-A9B7-F258F0F10A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90800" y="900000"/>
            <a:ext cx="2610000" cy="5220000"/>
          </a:xfrm>
          <a:solidFill>
            <a:schemeClr val="bg2"/>
          </a:solidFill>
        </p:spPr>
        <p:txBody>
          <a:bodyPr lIns="180000" tIns="180000" rIns="180000" bIns="180000"/>
          <a:lstStyle>
            <a:lvl1pPr marL="11112" indent="0">
              <a:buNone/>
              <a:defRPr/>
            </a:lvl1pPr>
            <a:lvl2pPr>
              <a:buFontTx/>
              <a:buNone/>
              <a:defRPr/>
            </a:lvl2pPr>
          </a:lstStyle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  <p:sp>
        <p:nvSpPr>
          <p:cNvPr id="16" name="Text" descr="Text">
            <a:extLst>
              <a:ext uri="{FF2B5EF4-FFF2-40B4-BE49-F238E27FC236}">
                <a16:creationId xmlns:a16="http://schemas.microsoft.com/office/drawing/2014/main" id="{5387EEB0-9F43-E241-9EDB-010FB36582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408368" y="3068960"/>
            <a:ext cx="2222500" cy="3022600"/>
          </a:xfrm>
        </p:spPr>
        <p:txBody>
          <a:bodyPr/>
          <a:lstStyle>
            <a:lvl1pPr>
              <a:defRPr sz="1800"/>
            </a:lvl1pPr>
            <a:lvl2pPr algn="l">
              <a:defRPr sz="1800"/>
            </a:lvl2pPr>
            <a:lvl3pPr marL="180975" indent="-169863"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73E51-46F8-B446-A241-A5395388A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BCFD4B-BF38-E841-868E-C9F3BBC72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688DCC-68B7-D349-B50E-BEE3CC1D8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5" name="Picture" descr="Image">
            <a:extLst>
              <a:ext uri="{FF2B5EF4-FFF2-40B4-BE49-F238E27FC236}">
                <a16:creationId xmlns:a16="http://schemas.microsoft.com/office/drawing/2014/main" id="{7D295661-D9DD-8D43-9041-6814DE8FF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0" cy="1557617"/>
          </a:xfrm>
          <a:prstGeom prst="rect">
            <a:avLst/>
          </a:prstGeom>
        </p:spPr>
      </p:pic>
      <p:pic>
        <p:nvPicPr>
          <p:cNvPr id="17" name="Picture" descr="Image">
            <a:extLst>
              <a:ext uri="{FF2B5EF4-FFF2-40B4-BE49-F238E27FC236}">
                <a16:creationId xmlns:a16="http://schemas.microsoft.com/office/drawing/2014/main" id="{34669171-BF23-B54C-8D3F-B1C89E122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0096" y="1292400"/>
            <a:ext cx="1328200" cy="1557617"/>
          </a:xfrm>
          <a:prstGeom prst="rect">
            <a:avLst/>
          </a:prstGeom>
        </p:spPr>
      </p:pic>
      <p:pic>
        <p:nvPicPr>
          <p:cNvPr id="18" name="Picture" descr="Image">
            <a:extLst>
              <a:ext uri="{FF2B5EF4-FFF2-40B4-BE49-F238E27FC236}">
                <a16:creationId xmlns:a16="http://schemas.microsoft.com/office/drawing/2014/main" id="{8073F21E-F4EF-B246-B7E8-4FA799EC3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416" y="1290917"/>
            <a:ext cx="1328200" cy="155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62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5400000" cy="2325802"/>
          </a:xfrm>
        </p:spPr>
        <p:txBody>
          <a:bodyPr/>
          <a:lstStyle>
            <a:lvl1pPr>
              <a:defRPr sz="3600" b="0"/>
            </a:lvl1pPr>
          </a:lstStyle>
          <a:p>
            <a:pPr lvl="0"/>
            <a:r>
              <a:rPr lang="en-GB"/>
              <a:t>Heading</a:t>
            </a:r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96CC15FA-5D3D-604E-8882-80A2838906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618500"/>
            <a:ext cx="5399088" cy="2617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" descr="Image">
            <a:extLst>
              <a:ext uri="{FF2B5EF4-FFF2-40B4-BE49-F238E27FC236}">
                <a16:creationId xmlns:a16="http://schemas.microsoft.com/office/drawing/2014/main" id="{C443FA27-F0DB-1840-998D-206100BED3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40000" y="900000"/>
            <a:ext cx="5400000" cy="5344683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23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935F83AB-29A1-EF49-B6EC-5214A87545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00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8" name="Text" descr="Text">
            <a:extLst>
              <a:ext uri="{FF2B5EF4-FFF2-40B4-BE49-F238E27FC236}">
                <a16:creationId xmlns:a16="http://schemas.microsoft.com/office/drawing/2014/main" id="{83D66963-CB2B-4B4F-BCF3-CFD7FD192F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" descr="Image">
            <a:extLst>
              <a:ext uri="{FF2B5EF4-FFF2-40B4-BE49-F238E27FC236}">
                <a16:creationId xmlns:a16="http://schemas.microsoft.com/office/drawing/2014/main" id="{E95E3DE4-2C02-DF4D-871A-130A912A3E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9580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10" name="Text" descr="Text">
            <a:extLst>
              <a:ext uri="{FF2B5EF4-FFF2-40B4-BE49-F238E27FC236}">
                <a16:creationId xmlns:a16="http://schemas.microsoft.com/office/drawing/2014/main" id="{F7085F07-56B0-4443-841E-8375628232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0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" descr="Image">
            <a:extLst>
              <a:ext uri="{FF2B5EF4-FFF2-40B4-BE49-F238E27FC236}">
                <a16:creationId xmlns:a16="http://schemas.microsoft.com/office/drawing/2014/main" id="{08A0AD7D-724B-E44B-89BE-D93B46E6BC8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256240" y="900000"/>
            <a:ext cx="3420000" cy="2880000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11" name="Text" descr="Text">
            <a:extLst>
              <a:ext uri="{FF2B5EF4-FFF2-40B4-BE49-F238E27FC236}">
                <a16:creationId xmlns:a16="http://schemas.microsoft.com/office/drawing/2014/main" id="{BB07EA65-C349-F04B-BF09-CC2483489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0218" y="4017600"/>
            <a:ext cx="3420000" cy="2304000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984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1" name="Table" descr="Text / Table">
            <a:extLst>
              <a:ext uri="{FF2B5EF4-FFF2-40B4-BE49-F238E27FC236}">
                <a16:creationId xmlns:a16="http://schemas.microsoft.com/office/drawing/2014/main" id="{4DEFD8C9-6C2B-9C49-9F6F-5A35A2B747AF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/>
              <a:t>Click to add table</a:t>
            </a:r>
            <a:endParaRPr lang="en-US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D31E44D0-02C4-914B-B5F4-F5B0F5862C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6454" y="2414430"/>
            <a:ext cx="2557322" cy="2623913"/>
          </a:xfrm>
        </p:spPr>
        <p:txBody>
          <a:bodyPr/>
          <a:lstStyle>
            <a:lvl1pPr marL="180975" indent="-169863">
              <a:tabLst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4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7" name="Table" descr="Text / Table">
            <a:extLst>
              <a:ext uri="{FF2B5EF4-FFF2-40B4-BE49-F238E27FC236}">
                <a16:creationId xmlns:a16="http://schemas.microsoft.com/office/drawing/2014/main" id="{01422A73-1E05-8B44-93EA-70AD3FCEEC9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360363" y="2286001"/>
            <a:ext cx="11553825" cy="4073524"/>
          </a:xfrm>
        </p:spPr>
        <p:txBody>
          <a:bodyPr/>
          <a:lstStyle/>
          <a:p>
            <a:r>
              <a:rPr lang="en-GB"/>
              <a:t>Click to add table</a:t>
            </a:r>
            <a:endParaRPr lang="en-US"/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AD015BAE-CDFB-0848-8398-8E01CAEBAA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3451091"/>
            <a:ext cx="2610000" cy="2894291"/>
          </a:xfrm>
          <a:noFill/>
        </p:spPr>
        <p:txBody>
          <a:bodyPr lIns="0" tIns="0" rIns="0" bIns="0"/>
          <a:lstStyle>
            <a:lvl1pPr>
              <a:defRPr sz="1800"/>
            </a:lvl1pPr>
            <a:lvl2pPr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252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GB"/>
              <a:t>Useful links &amp; contact details</a:t>
            </a:r>
            <a:endParaRPr lang="en-US"/>
          </a:p>
        </p:txBody>
      </p:sp>
      <p:sp>
        <p:nvSpPr>
          <p:cNvPr id="21" name="Text" descr="Text">
            <a:extLst>
              <a:ext uri="{FF2B5EF4-FFF2-40B4-BE49-F238E27FC236}">
                <a16:creationId xmlns:a16="http://schemas.microsoft.com/office/drawing/2014/main" id="{82579D70-1A08-DC42-8CE8-ACA8360A7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" descr="Text">
            <a:extLst>
              <a:ext uri="{FF2B5EF4-FFF2-40B4-BE49-F238E27FC236}">
                <a16:creationId xmlns:a16="http://schemas.microsoft.com/office/drawing/2014/main" id="{82B359B7-CB0C-544C-88EE-891FC732EE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2412000"/>
            <a:ext cx="5399088" cy="3600000"/>
          </a:xfrm>
        </p:spPr>
        <p:txBody>
          <a:bodyPr/>
          <a:lstStyle>
            <a:lvl1pPr marL="180975" indent="-169863">
              <a:tabLst/>
              <a:defRPr sz="2400">
                <a:latin typeface="+mn-lt"/>
              </a:defRPr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53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71EB2-4C22-406A-BA7D-D4266CD5623F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0268" y="1129432"/>
            <a:ext cx="11319933" cy="12969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598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7E0FC6D2-4499-5C4C-8C93-C7590708B796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" y="-13567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1217" y="141339"/>
            <a:ext cx="5760000" cy="720000"/>
          </a:xfrm>
        </p:spPr>
        <p:txBody>
          <a:bodyPr/>
          <a:lstStyle>
            <a:lvl1pPr marL="11112" indent="0">
              <a:buNone/>
              <a:defRPr sz="1400" b="1" i="0" cap="none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Centre for Advanced Research Computing</a:t>
            </a:r>
            <a:endParaRPr lang="en-US" dirty="0"/>
          </a:p>
        </p:txBody>
      </p:sp>
      <p:sp>
        <p:nvSpPr>
          <p:cNvPr id="11" name="Picture" descr="Image">
            <a:extLst>
              <a:ext uri="{FF2B5EF4-FFF2-40B4-BE49-F238E27FC236}">
                <a16:creationId xmlns:a16="http://schemas.microsoft.com/office/drawing/2014/main" id="{D7C34FC0-F8B1-D041-9578-733D7F3C687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40000"/>
            <a:ext cx="12192000" cy="5421086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5F848594-69CD-DA4E-BB25-23F671A7C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549105"/>
            <a:ext cx="7560000" cy="234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</a:t>
            </a:r>
            <a:br>
              <a:rPr lang="en-US"/>
            </a:br>
            <a:r>
              <a:rPr lang="en-US"/>
              <a:t>Arial 44pt bold</a:t>
            </a:r>
          </a:p>
        </p:txBody>
      </p:sp>
      <p:sp>
        <p:nvSpPr>
          <p:cNvPr id="5" name="Sub Heading" descr="Sub heading">
            <a:extLst>
              <a:ext uri="{FF2B5EF4-FFF2-40B4-BE49-F238E27FC236}">
                <a16:creationId xmlns:a16="http://schemas.microsoft.com/office/drawing/2014/main" id="{D5AB2EC5-97D3-8D44-BB0B-9125E87D1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239999"/>
            <a:ext cx="6840000" cy="651777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407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</a:extLst>
          </p:cNvPr>
          <p:cNvSpPr/>
          <p:nvPr/>
        </p:nvSpPr>
        <p:spPr>
          <a:xfrm>
            <a:off x="0" y="-1"/>
            <a:ext cx="12192000" cy="252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10" name="Main Headline" descr="Headline">
            <a:extLst>
              <a:ext uri="{FF2B5EF4-FFF2-40B4-BE49-F238E27FC236}">
                <a16:creationId xmlns:a16="http://schemas.microsoft.com/office/drawing/2014/main" id="{14916FEE-2CA1-274A-AB9A-27AE550ED61F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81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Main headline, Arial 44pt bold</a:t>
            </a:r>
            <a:br>
              <a:rPr lang="en-US"/>
            </a:br>
            <a:endParaRPr lang="en-US" altLang="en-US"/>
          </a:p>
        </p:txBody>
      </p:sp>
      <p:sp>
        <p:nvSpPr>
          <p:cNvPr id="11" name="Picture " descr="Image">
            <a:extLst>
              <a:ext uri="{FF2B5EF4-FFF2-40B4-BE49-F238E27FC236}">
                <a16:creationId xmlns:a16="http://schemas.microsoft.com/office/drawing/2014/main" id="{7AAB61C2-2ECC-1549-9211-9297F9B818D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05456"/>
            <a:ext cx="12192000" cy="435254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40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ckground">
            <a:extLst>
              <a:ext uri="{FF2B5EF4-FFF2-40B4-BE49-F238E27FC236}">
                <a16:creationId xmlns:a16="http://schemas.microsoft.com/office/drawing/2014/main" id="{271759B8-0ABB-3643-884B-0A918443C549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ain Headline" descr="Headline">
            <a:extLst>
              <a:ext uri="{FF2B5EF4-FFF2-40B4-BE49-F238E27FC236}">
                <a16:creationId xmlns:a16="http://schemas.microsoft.com/office/drawing/2014/main" id="{0AFC6B55-24BD-7545-82A9-DD37164DF15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1620000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Main headline, Arial 44pt bold</a:t>
            </a:r>
            <a:br>
              <a:rPr lang="en-US"/>
            </a:br>
            <a:endParaRPr lang="en-US" altLang="en-US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342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4064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>
            <a:extLst>
              <a:ext uri="{FF2B5EF4-FFF2-40B4-BE49-F238E27FC236}">
                <a16:creationId xmlns:a16="http://schemas.microsoft.com/office/drawing/2014/main" id="{59606069-DCB2-E341-97E0-98600856E2E5}"/>
              </a:ext>
            </a:extLst>
          </p:cNvPr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UCL Brand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</p:spPr>
      </p:pic>
      <p:sp>
        <p:nvSpPr>
          <p:cNvPr id="19" name="Department name">
            <a:extLst>
              <a:ext uri="{FF2B5EF4-FFF2-40B4-BE49-F238E27FC236}">
                <a16:creationId xmlns:a16="http://schemas.microsoft.com/office/drawing/2014/main" id="{879D505D-1EAF-D546-930D-5691672765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0000" y="360000"/>
            <a:ext cx="5760000" cy="720000"/>
          </a:xfrm>
        </p:spPr>
        <p:txBody>
          <a:bodyPr/>
          <a:lstStyle>
            <a:lvl1pPr marL="11112" indent="0">
              <a:buNone/>
              <a:defRPr sz="1400" b="1" i="0" cap="all" baseline="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GB"/>
              <a:t>FACULTY, DEPARTMENT</a:t>
            </a:r>
            <a:endParaRPr lang="en-US"/>
          </a:p>
        </p:txBody>
      </p:sp>
      <p:sp>
        <p:nvSpPr>
          <p:cNvPr id="12" name="Picture" descr="Image">
            <a:extLst>
              <a:ext uri="{FF2B5EF4-FFF2-40B4-BE49-F238E27FC236}">
                <a16:creationId xmlns:a16="http://schemas.microsoft.com/office/drawing/2014/main" id="{A724F846-9E16-0743-9A5C-ED2946248F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6914"/>
            <a:ext cx="12192000" cy="1682804"/>
          </a:xfrm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8FD8CE85-9178-344E-BC9E-19B545ECA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ain Headline" descr="Headline">
            <a:extLst>
              <a:ext uri="{FF2B5EF4-FFF2-40B4-BE49-F238E27FC236}">
                <a16:creationId xmlns:a16="http://schemas.microsoft.com/office/drawing/2014/main" id="{F393605F-7BBC-284E-8DAE-0B5B8411382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60000" y="347047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Main headline, Arial 44pt bold</a:t>
            </a:r>
            <a:br>
              <a:rPr lang="en-US"/>
            </a:br>
            <a:endParaRPr lang="en-US" altLang="en-US"/>
          </a:p>
        </p:txBody>
      </p:sp>
      <p:sp>
        <p:nvSpPr>
          <p:cNvPr id="10" name="Sub Heading" descr="Sub heading">
            <a:extLst>
              <a:ext uri="{FF2B5EF4-FFF2-40B4-BE49-F238E27FC236}">
                <a16:creationId xmlns:a16="http://schemas.microsoft.com/office/drawing/2014/main" id="{790EF792-5BFA-7942-944E-20B5F5BA61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9999" y="4950000"/>
            <a:ext cx="9000000" cy="1908000"/>
          </a:xfr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80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rgbClr val="FFFFFF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 Arial 44pt bold</a:t>
            </a:r>
          </a:p>
        </p:txBody>
      </p:sp>
      <p:sp>
        <p:nvSpPr>
          <p:cNvPr id="11" name="Sub Heading" descr="Sub heading">
            <a:extLst>
              <a:ext uri="{FF2B5EF4-FFF2-40B4-BE49-F238E27FC236}">
                <a16:creationId xmlns:a16="http://schemas.microsoft.com/office/drawing/2014/main" id="{169F44E5-11A5-074E-ADAE-05ACB4110A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Large text size, Arial 36 point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225425" indent="-215900">
              <a:buFont typeface="Arial" panose="020B0604020202020204" pitchFamily="34" charset="0"/>
              <a:buChar char="•"/>
              <a:tabLst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180975" marR="0" indent="-18097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45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008000"/>
            <a:ext cx="10080000" cy="2880000"/>
          </a:xfrm>
          <a:solidFill>
            <a:schemeClr val="tx2"/>
          </a:solidFill>
        </p:spPr>
        <p:txBody>
          <a:bodyPr lIns="360000" tIns="18000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Main headline, Arial 44pt bold</a:t>
            </a:r>
          </a:p>
        </p:txBody>
      </p:sp>
      <p:sp>
        <p:nvSpPr>
          <p:cNvPr id="4" name="Sub Heading">
            <a:extLst>
              <a:ext uri="{FF2B5EF4-FFF2-40B4-BE49-F238E27FC236}">
                <a16:creationId xmlns:a16="http://schemas.microsoft.com/office/drawing/2014/main" id="{7EFF5C86-B7E9-E24F-A032-A4DF63C9C4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228" y="2308225"/>
            <a:ext cx="8719457" cy="1447800"/>
          </a:xfrm>
        </p:spPr>
        <p:txBody>
          <a:bodyPr/>
          <a:lstStyle>
            <a:lvl1pPr marL="11112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" descr="Main text">
            <a:extLst>
              <a:ext uri="{FF2B5EF4-FFF2-40B4-BE49-F238E27FC236}">
                <a16:creationId xmlns:a16="http://schemas.microsoft.com/office/drawing/2014/main" id="{2EF862B8-1DA8-F84D-B71C-ED32E4C1E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4176077"/>
            <a:ext cx="5400000" cy="1483200"/>
          </a:xfrm>
        </p:spPr>
        <p:txBody>
          <a:bodyPr/>
          <a:lstStyle>
            <a:lvl1pPr marL="11112" indent="0">
              <a:buNone/>
              <a:defRPr sz="2400"/>
            </a:lvl1pPr>
          </a:lstStyle>
          <a:p>
            <a:pPr lvl="0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0" name="Text" descr="Main text">
            <a:extLst>
              <a:ext uri="{FF2B5EF4-FFF2-40B4-BE49-F238E27FC236}">
                <a16:creationId xmlns:a16="http://schemas.microsoft.com/office/drawing/2014/main" id="{C2A66C45-730D-F54A-A6B0-8A42E75C3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40000" y="4176077"/>
            <a:ext cx="5400000" cy="14832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aseline="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82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">
            <a:extLst>
              <a:ext uri="{FF2B5EF4-FFF2-40B4-BE49-F238E27FC236}">
                <a16:creationId xmlns:a16="http://schemas.microsoft.com/office/drawing/2014/main" id="{F9ECF375-EFC6-8846-9FEE-E3BEC7506D8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56616" y="900000"/>
            <a:ext cx="7534656" cy="5448518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6" name="Main Headline" descr="Headline">
            <a:extLst>
              <a:ext uri="{FF2B5EF4-FFF2-40B4-BE49-F238E27FC236}">
                <a16:creationId xmlns:a16="http://schemas.microsoft.com/office/drawing/2014/main" id="{F833FB40-EB53-5843-98C6-9C72F5A14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1440000"/>
            <a:ext cx="6480000" cy="2880000"/>
          </a:xfrm>
          <a:solidFill>
            <a:schemeClr val="bg1"/>
          </a:solidFill>
        </p:spPr>
        <p:txBody>
          <a:bodyPr lIns="360000" tIns="180000"/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Main headline, </a:t>
            </a:r>
            <a:br>
              <a:rPr lang="en-US"/>
            </a:br>
            <a:r>
              <a:rPr lang="en-US"/>
              <a:t>Arial 44pt bold</a:t>
            </a:r>
          </a:p>
        </p:txBody>
      </p:sp>
      <p:sp>
        <p:nvSpPr>
          <p:cNvPr id="8" name="Picture " descr="Image">
            <a:extLst>
              <a:ext uri="{FF2B5EF4-FFF2-40B4-BE49-F238E27FC236}">
                <a16:creationId xmlns:a16="http://schemas.microsoft.com/office/drawing/2014/main" id="{9390C092-D95C-EF41-9B4C-B77F203C0B0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266715" y="900000"/>
            <a:ext cx="3536848" cy="2906486"/>
          </a:xfrm>
          <a:solidFill>
            <a:srgbClr val="FFFFFF"/>
          </a:solidFill>
          <a:ln>
            <a:noFill/>
          </a:ln>
        </p:spPr>
        <p:txBody>
          <a:bodyPr anchor="b" anchorCtr="0"/>
          <a:lstStyle>
            <a:lvl1pPr marL="11112" indent="0" algn="ctr">
              <a:buNone/>
              <a:defRPr sz="2400"/>
            </a:lvl1pPr>
          </a:lstStyle>
          <a:p>
            <a:r>
              <a:rPr lang="en-GB"/>
              <a:t>Click to add picture</a:t>
            </a:r>
            <a:br>
              <a:rPr lang="en-GB"/>
            </a:br>
            <a:endParaRPr lang="en-GB"/>
          </a:p>
        </p:txBody>
      </p:sp>
      <p:sp>
        <p:nvSpPr>
          <p:cNvPr id="9" name="Text" descr="Text">
            <a:extLst>
              <a:ext uri="{FF2B5EF4-FFF2-40B4-BE49-F238E27FC236}">
                <a16:creationId xmlns:a16="http://schemas.microsoft.com/office/drawing/2014/main" id="{B97104E0-DC3E-EB49-A0B8-75D9C6ED8E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62900" y="4164600"/>
            <a:ext cx="3542400" cy="2287000"/>
          </a:xfr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2885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in Headline" descr="Headline">
            <a:extLst>
              <a:ext uri="{FF2B5EF4-FFF2-40B4-BE49-F238E27FC236}">
                <a16:creationId xmlns:a16="http://schemas.microsoft.com/office/drawing/2014/main" id="{D136E2B9-C028-5142-BBB3-807BD19349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899999"/>
            <a:ext cx="8999900" cy="1368000"/>
          </a:xfrm>
        </p:spPr>
        <p:txBody>
          <a:bodyPr/>
          <a:lstStyle/>
          <a:p>
            <a:r>
              <a:rPr lang="en-US"/>
              <a:t>Main headline, Arial 44pt bold</a:t>
            </a:r>
          </a:p>
        </p:txBody>
      </p:sp>
      <p:sp>
        <p:nvSpPr>
          <p:cNvPr id="12" name="Text" descr="Text">
            <a:extLst>
              <a:ext uri="{FF2B5EF4-FFF2-40B4-BE49-F238E27FC236}">
                <a16:creationId xmlns:a16="http://schemas.microsoft.com/office/drawing/2014/main" id="{52E39625-6121-A140-A00B-27BF9DA232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2412000"/>
            <a:ext cx="10439064" cy="3600000"/>
          </a:xfrm>
        </p:spPr>
        <p:txBody>
          <a:bodyPr/>
          <a:lstStyle>
            <a:lvl1pPr marL="225425" marR="0" indent="-225425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222250" indent="-222250">
              <a:buFont typeface="Arial" panose="020B0604020202020204" pitchFamily="34" charset="0"/>
              <a:buChar char="•"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E4EAF8-165C-2D4A-9B32-495E40A0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BB3CA-848C-EF44-BEE5-EB67145F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B6E47-510B-8542-8D2A-81F475B8D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CL branding brackground">
            <a:extLst>
              <a:ext uri="{FF2B5EF4-FFF2-40B4-BE49-F238E27FC236}">
                <a16:creationId xmlns:a16="http://schemas.microsoft.com/office/drawing/2014/main" id="{66A102D5-ABE3-9744-AE9F-9AF93B04B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UCL Brandi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  <p:sp>
        <p:nvSpPr>
          <p:cNvPr id="1026" name="Title Headline" descr="Headline">
            <a:extLst>
              <a:ext uri="{FF2B5EF4-FFF2-40B4-BE49-F238E27FC236}">
                <a16:creationId xmlns:a16="http://schemas.microsoft.com/office/drawing/2014/main" id="{1389B5D6-B2B6-B044-8F75-8C9E18FFF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0000" y="899999"/>
            <a:ext cx="10800690" cy="13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Main headline</a:t>
            </a:r>
            <a:r>
              <a:rPr lang="en-GB" altLang="en-US"/>
              <a:t>, Arial 44pt bold</a:t>
            </a:r>
            <a:endParaRPr lang="en-US" altLang="en-US"/>
          </a:p>
        </p:txBody>
      </p:sp>
      <p:sp>
        <p:nvSpPr>
          <p:cNvPr id="1027" name="Text" descr="Main text">
            <a:extLst>
              <a:ext uri="{FF2B5EF4-FFF2-40B4-BE49-F238E27FC236}">
                <a16:creationId xmlns:a16="http://schemas.microsoft.com/office/drawing/2014/main" id="{840A67E7-10FC-DE4B-8222-DBD366537B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0000" y="2376000"/>
            <a:ext cx="10800690" cy="37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4"/>
            <a:endParaRPr lang="en-US"/>
          </a:p>
        </p:txBody>
      </p:sp>
      <p:sp>
        <p:nvSpPr>
          <p:cNvPr id="4" name="Date " descr="Date">
            <a:extLst>
              <a:ext uri="{FF2B5EF4-FFF2-40B4-BE49-F238E27FC236}">
                <a16:creationId xmlns:a16="http://schemas.microsoft.com/office/drawing/2014/main" id="{BC7573E6-5C96-F54E-8C6A-D81E27BE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2211" y="6480000"/>
            <a:ext cx="27432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" descr="Footer title">
            <a:extLst>
              <a:ext uri="{FF2B5EF4-FFF2-40B4-BE49-F238E27FC236}">
                <a16:creationId xmlns:a16="http://schemas.microsoft.com/office/drawing/2014/main" id="{1B01C4CC-C66F-714D-B313-340C31FA7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0" y="6480000"/>
            <a:ext cx="648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" descr="Page number">
            <a:extLst>
              <a:ext uri="{FF2B5EF4-FFF2-40B4-BE49-F238E27FC236}">
                <a16:creationId xmlns:a16="http://schemas.microsoft.com/office/drawing/2014/main" id="{D2C68658-D4C2-394E-8334-67AC9BE3F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23111" y="6480000"/>
            <a:ext cx="769307" cy="2699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9" name="UCL Brandi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5073" cy="54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4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222250" marR="0" indent="-211138" algn="l" defTabSz="914400" rtl="0" eaLnBrk="1" fontAlgn="base" latinLnBrk="0" hangingPunct="1">
        <a:lnSpc>
          <a:spcPct val="100000"/>
        </a:lnSpc>
        <a:spcBef>
          <a:spcPts val="10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sz="3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22250" indent="-211138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222250" indent="-211138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SzPct val="80000"/>
        <a:buFont typeface="Arial" panose="020B0604020202020204" pitchFamily="34" charset="0"/>
        <a:buChar char="•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12" marR="0" indent="0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None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0975" marR="0" indent="-180975" algn="l" defTabSz="914400" rtl="0" eaLnBrk="1" fontAlgn="base" latinLnBrk="0" hangingPunct="1">
        <a:lnSpc>
          <a:spcPct val="100000"/>
        </a:lnSpc>
        <a:spcBef>
          <a:spcPts val="5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tabLst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s://www.publicdomainpictures.net/en/view-image.php?image=143268&amp;picture=route-66-highway" TargetMode="Externa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pixabay.com/?utm_source=link-attribution&amp;utm_medium=referral&amp;utm_campaign=image&amp;utm_content=8252966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pixabay.com/users/wherebuycoin-39443356/?utm_source=link-attribution&amp;utm_medium=referral&amp;utm_campaign=image&amp;utm_content=8252966" TargetMode="External"/><Relationship Id="rId5" Type="http://schemas.openxmlformats.org/officeDocument/2006/relationships/hyperlink" Target="https://pixabay.com/?utm_source=link-attribution&amp;utm_medium=referral&amp;utm_campaign=image&amp;utm_content=8671121" TargetMode="External"/><Relationship Id="rId4" Type="http://schemas.openxmlformats.org/officeDocument/2006/relationships/hyperlink" Target="https://pixabay.com/users/freefunart-8472313/?utm_source=link-attribution&amp;utm_medium=referral&amp;utm_campaign=image&amp;utm_content=867112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hyperlink" Target="https://openclipart.org/detail/166364" TargetMode="Externa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hyperlink" Target="https://pixabay.com/illustrations/binoculars-search-see-to-find-1015265/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hyperlink" Target="https://openclipart.org/detail/169711/yamanote-train-by-j4p4n" TargetMode="Externa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www.pexels.com/photo/set-of-tool-wrench-162553/" TargetMode="Externa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D235A-3D7B-01CF-6924-E62984924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D31E9C-13B6-E6BB-B0CA-0E0D5F5B5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000" y="2514861"/>
            <a:ext cx="7560000" cy="2340000"/>
          </a:xfrm>
        </p:spPr>
        <p:txBody>
          <a:bodyPr/>
          <a:lstStyle/>
          <a:p>
            <a:r>
              <a:rPr lang="en-GB" dirty="0"/>
              <a:t>Generative AI and Assessing COMP0233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EC65AD-0A39-4591-4E03-E14126530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9954" y="4293972"/>
            <a:ext cx="6840000" cy="651777"/>
          </a:xfrm>
        </p:spPr>
        <p:txBody>
          <a:bodyPr/>
          <a:lstStyle/>
          <a:p>
            <a:r>
              <a:rPr lang="en-GB" dirty="0"/>
              <a:t>An Educators’ Tale</a:t>
            </a:r>
          </a:p>
        </p:txBody>
      </p:sp>
      <p:pic>
        <p:nvPicPr>
          <p:cNvPr id="10" name="Picture 9" descr="A robot working on a computer&#10;&#10;Description automatically generated">
            <a:extLst>
              <a:ext uri="{FF2B5EF4-FFF2-40B4-BE49-F238E27FC236}">
                <a16:creationId xmlns:a16="http://schemas.microsoft.com/office/drawing/2014/main" id="{6B28AAFF-93B0-5471-ED6D-97F5D8968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1" y="1598620"/>
            <a:ext cx="3982476" cy="5118041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41BEE60B-0659-77B7-B709-8A3953C531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08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1"/>
    </mc:Choice>
    <mc:Fallback>
      <p:transition spd="slow" advTm="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Summary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281577" y="1579458"/>
            <a:ext cx="7330185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Student outcomes were comparable to previous years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For some students, the LLMs acted as a learning aid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Most importantly, students were double checking the generated outputs.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These capabilities are increasingly in-built into development environments -  use in their assignments is authentic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There have been some debate on the impact of these tools and code quality.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l"/>
            <a:endParaRPr lang="en-GB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road with yellow lines&#10;&#10;Description automatically generated">
            <a:extLst>
              <a:ext uri="{FF2B5EF4-FFF2-40B4-BE49-F238E27FC236}">
                <a16:creationId xmlns:a16="http://schemas.microsoft.com/office/drawing/2014/main" id="{E3A28CCD-1254-055F-6798-6A33646D1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15248" y="2347783"/>
            <a:ext cx="4108678" cy="2409568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246A0AB2-E542-69A8-D41D-3F7B1B42D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68"/>
    </mc:Choice>
    <mc:Fallback>
      <p:transition spd="slow" advTm="9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2EDB495-2E81-96DC-8A64-A378B2B8CC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2CF195-CAD7-A284-ED99-724E2C40A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Image credits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419156-41EE-F9AF-5AF2-32039ED31819}"/>
              </a:ext>
            </a:extLst>
          </p:cNvPr>
          <p:cNvSpPr txBox="1"/>
          <p:nvPr/>
        </p:nvSpPr>
        <p:spPr>
          <a:xfrm>
            <a:off x="360000" y="2436912"/>
            <a:ext cx="116260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Slide 1: Image by </a:t>
            </a:r>
            <a:r>
              <a:rPr lang="en-GB" dirty="0">
                <a:hlinkClick r:id="rId4"/>
              </a:rPr>
              <a:t>Free Fun Art</a:t>
            </a:r>
            <a:r>
              <a:rPr lang="en-GB" dirty="0"/>
              <a:t> from </a:t>
            </a:r>
            <a:r>
              <a:rPr lang="en-GB" dirty="0">
                <a:hlinkClick r:id="rId5"/>
              </a:rPr>
              <a:t>Pixabay</a:t>
            </a:r>
            <a:endParaRPr lang="en-GB" dirty="0"/>
          </a:p>
          <a:p>
            <a:pPr algn="l"/>
            <a:endParaRPr lang="en-GB" dirty="0"/>
          </a:p>
          <a:p>
            <a:r>
              <a:rPr lang="en-GB" dirty="0"/>
              <a:t>Slide 2:  Image by </a:t>
            </a:r>
            <a:r>
              <a:rPr lang="en-GB" dirty="0">
                <a:hlinkClick r:id="rId6"/>
              </a:rPr>
              <a:t>WhereBuyCoin</a:t>
            </a:r>
            <a:r>
              <a:rPr lang="en-GB" dirty="0"/>
              <a:t> from </a:t>
            </a:r>
            <a:r>
              <a:rPr lang="en-GB" dirty="0">
                <a:hlinkClick r:id="rId7"/>
              </a:rPr>
              <a:t>Pixabay</a:t>
            </a:r>
            <a:endParaRPr lang="en-GB" dirty="0"/>
          </a:p>
          <a:p>
            <a:endParaRPr lang="en-GB" dirty="0"/>
          </a:p>
          <a:p>
            <a:r>
              <a:rPr lang="en-GB" dirty="0"/>
              <a:t>Slide 3: Bing image search, Creative Commons only</a:t>
            </a:r>
          </a:p>
          <a:p>
            <a:endParaRPr lang="en-GB" dirty="0"/>
          </a:p>
          <a:p>
            <a:r>
              <a:rPr lang="en-GB" dirty="0"/>
              <a:t>Slide 4: Bing image search, Creative Commons only</a:t>
            </a:r>
          </a:p>
          <a:p>
            <a:endParaRPr lang="en-GB" dirty="0"/>
          </a:p>
          <a:p>
            <a:r>
              <a:rPr lang="en-GB" dirty="0"/>
              <a:t>Slide 5: Bing image search, Creative Commons only and </a:t>
            </a:r>
            <a:r>
              <a:rPr lang="en-GB" dirty="0" err="1"/>
              <a:t>GitHub.com</a:t>
            </a:r>
            <a:endParaRPr lang="en-GB" dirty="0"/>
          </a:p>
          <a:p>
            <a:endParaRPr lang="en-GB" dirty="0"/>
          </a:p>
          <a:p>
            <a:r>
              <a:rPr lang="en-GB" dirty="0"/>
              <a:t>Slide 8: Bing image search, Creative Commons only</a:t>
            </a:r>
          </a:p>
          <a:p>
            <a:endParaRPr lang="en-GB" dirty="0"/>
          </a:p>
          <a:p>
            <a:r>
              <a:rPr lang="en-GB" dirty="0"/>
              <a:t>Slide 10: Bing image search, Creative Commons only</a:t>
            </a:r>
          </a:p>
          <a:p>
            <a:endParaRPr lang="en-GB" dirty="0"/>
          </a:p>
          <a:p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pic>
        <p:nvPicPr>
          <p:cNvPr id="11" name="Audio 10">
            <a:extLst>
              <a:ext uri="{FF2B5EF4-FFF2-40B4-BE49-F238E27FC236}">
                <a16:creationId xmlns:a16="http://schemas.microsoft.com/office/drawing/2014/main" id="{206F2FF8-F988-C786-02F8-9D85A7085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0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04"/>
    </mc:Choice>
    <mc:Fallback>
      <p:transition spd="slow" advTm="15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80" y="253909"/>
            <a:ext cx="8442477" cy="816912"/>
          </a:xfrm>
        </p:spPr>
        <p:txBody>
          <a:bodyPr/>
          <a:lstStyle/>
          <a:p>
            <a:r>
              <a:rPr lang="en-GB" sz="3600" b="0" dirty="0"/>
              <a:t>Research Software Engineering with Python (COMP0233)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646439" y="1750111"/>
            <a:ext cx="687808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Level 7 Module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Term 1 – autumn 2023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Approximately 80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Final year UG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MSc students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1</a:t>
            </a:r>
            <a:r>
              <a:rPr lang="en-GB" sz="2800" baseline="30000" dirty="0"/>
              <a:t>st</a:t>
            </a:r>
            <a:r>
              <a:rPr lang="en-GB" sz="2800" dirty="0"/>
              <a:t> year PhD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Flipped classroom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Assessment: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Individual coursework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/>
              <a:t>Group coursework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1" name="Picture 10" descr="A cat wearing glasses and typing on a computer&#10;&#10;Description automatically generated">
            <a:extLst>
              <a:ext uri="{FF2B5EF4-FFF2-40B4-BE49-F238E27FC236}">
                <a16:creationId xmlns:a16="http://schemas.microsoft.com/office/drawing/2014/main" id="{D21352FA-F416-762E-2F0F-09E9AB566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752" y="1950708"/>
            <a:ext cx="4064000" cy="4064000"/>
          </a:xfrm>
          <a:prstGeom prst="rect">
            <a:avLst/>
          </a:prstGeom>
        </p:spPr>
      </p:pic>
      <p:pic>
        <p:nvPicPr>
          <p:cNvPr id="8" name="Audio 7">
            <a:extLst>
              <a:ext uri="{FF2B5EF4-FFF2-40B4-BE49-F238E27FC236}">
                <a16:creationId xmlns:a16="http://schemas.microsoft.com/office/drawing/2014/main" id="{0F7A1FD5-84F1-B6A3-37FE-1CAB4EDE8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94"/>
    </mc:Choice>
    <mc:Fallback>
      <p:transition spd="slow" advTm="4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What did we know?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604753" y="1818892"/>
            <a:ext cx="6955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That students “Google” LLMs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There are varying coding capabilities depending on the platform and embedded LLM used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We observed students using AI-based live translation tools in timetabled sessions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800" dirty="0"/>
              <a:t>Bing chat (now </a:t>
            </a:r>
            <a:r>
              <a:rPr lang="en-GB" sz="2800" dirty="0" err="1"/>
              <a:t>CoPilot</a:t>
            </a:r>
            <a:r>
              <a:rPr lang="en-GB" sz="2800" dirty="0"/>
              <a:t>) was available to staff via MS Edge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cartoon of an owl&#10;&#10;Description automatically generated">
            <a:extLst>
              <a:ext uri="{FF2B5EF4-FFF2-40B4-BE49-F238E27FC236}">
                <a16:creationId xmlns:a16="http://schemas.microsoft.com/office/drawing/2014/main" id="{4D3CC200-B12D-84C1-2B46-4CEAE9EFE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33123" y="1701457"/>
            <a:ext cx="2975424" cy="4168003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72A6F4FB-C3A0-E63D-08E3-A8C639013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3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0"/>
    </mc:Choice>
    <mc:Fallback>
      <p:transition spd="slow" advTm="35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What did we do?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4249997" y="2207598"/>
            <a:ext cx="721707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800" dirty="0"/>
              <a:t>We tried it for ourselves.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We were interested in how well it could or could not address the assignment tasks.</a:t>
            </a:r>
          </a:p>
          <a:p>
            <a:pPr algn="l"/>
            <a:endParaRPr lang="en-GB" sz="2800" dirty="0"/>
          </a:p>
          <a:p>
            <a:pPr algn="l"/>
            <a:r>
              <a:rPr lang="en-GB" sz="2800" dirty="0"/>
              <a:t>We could then make an informed decision about what to say to students.</a:t>
            </a:r>
          </a:p>
          <a:p>
            <a:pPr algn="l"/>
            <a:endParaRPr lang="en-GB" sz="2800" dirty="0"/>
          </a:p>
          <a:p>
            <a:pPr algn="l"/>
            <a:endParaRPr lang="en-GB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A cartoon character holding a green binoculars&#10;&#10;Description automatically generated">
            <a:extLst>
              <a:ext uri="{FF2B5EF4-FFF2-40B4-BE49-F238E27FC236}">
                <a16:creationId xmlns:a16="http://schemas.microsoft.com/office/drawing/2014/main" id="{67B1E32A-5284-7077-B4A6-65D8F289F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4818" y="2313802"/>
            <a:ext cx="2902809" cy="2902809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602C7E5C-6714-B401-4A3F-525C1ABD3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5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4"/>
    </mc:Choice>
    <mc:Fallback>
      <p:transition spd="slow" advTm="1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Using MS Edge and Bing Chat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281577" y="1579458"/>
            <a:ext cx="57552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Created a repository on GitHub.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Added the files shared with students for the assignment.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Used Precise mode for “chats”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Kept a log of chat prompts and generated outputs.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Iterative process.</a:t>
            </a:r>
          </a:p>
          <a:p>
            <a:pPr algn="l"/>
            <a:endParaRPr lang="en-GB" sz="2800" dirty="0"/>
          </a:p>
          <a:p>
            <a:pPr algn="l"/>
            <a:endParaRPr lang="en-GB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cartoon of a train&#10;&#10;Description automatically generated">
            <a:extLst>
              <a:ext uri="{FF2B5EF4-FFF2-40B4-BE49-F238E27FC236}">
                <a16:creationId xmlns:a16="http://schemas.microsoft.com/office/drawing/2014/main" id="{0226A307-A24F-E835-58E2-F7757F3FF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9852" y="4887031"/>
            <a:ext cx="2628900" cy="1471523"/>
          </a:xfrm>
          <a:prstGeom prst="rect">
            <a:avLst/>
          </a:prstGeom>
        </p:spPr>
      </p:pic>
      <p:pic>
        <p:nvPicPr>
          <p:cNvPr id="7" name="Picture 6" descr="A black cat in a circle&#10;&#10;Description automatically generated">
            <a:extLst>
              <a:ext uri="{FF2B5EF4-FFF2-40B4-BE49-F238E27FC236}">
                <a16:creationId xmlns:a16="http://schemas.microsoft.com/office/drawing/2014/main" id="{C5BBC0C5-83DC-24A9-75E9-A0DD81E842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543" y="5029637"/>
            <a:ext cx="1228025" cy="1228025"/>
          </a:xfrm>
          <a:prstGeom prst="rect">
            <a:avLst/>
          </a:prstGeom>
        </p:spPr>
      </p:pic>
      <p:pic>
        <p:nvPicPr>
          <p:cNvPr id="10" name="Picture 9" descr="A screenshot of markdown file on GitHub recording interactions with Bing Chat and the associated outputs.">
            <a:extLst>
              <a:ext uri="{FF2B5EF4-FFF2-40B4-BE49-F238E27FC236}">
                <a16:creationId xmlns:a16="http://schemas.microsoft.com/office/drawing/2014/main" id="{1671EB81-9F40-6606-3340-AD13EB4AE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59" y="1830044"/>
            <a:ext cx="5755264" cy="3982963"/>
          </a:xfrm>
          <a:prstGeom prst="rect">
            <a:avLst/>
          </a:prstGeom>
        </p:spPr>
      </p:pic>
      <p:pic>
        <p:nvPicPr>
          <p:cNvPr id="12" name="Audio 11">
            <a:extLst>
              <a:ext uri="{FF2B5EF4-FFF2-40B4-BE49-F238E27FC236}">
                <a16:creationId xmlns:a16="http://schemas.microsoft.com/office/drawing/2014/main" id="{CE7546FA-69A2-606F-828A-63CDAFEF4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49"/>
    </mc:Choice>
    <mc:Fallback>
      <p:transition spd="slow" advTm="4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Decisions, decisions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281576" y="1579458"/>
            <a:ext cx="116303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There were several gotchas in using these tools to assist with the assignment.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Some use was permitted, however: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Students were only permitted to use free to access tools, or those available through an educational license.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Students were required to include a file outlining what they had used and why.</a:t>
            </a:r>
          </a:p>
          <a:p>
            <a:pPr algn="l"/>
            <a:endParaRPr lang="en-GB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2" name="Picture 11" descr="Screenshot of the assignment brief section on the use of AI">
            <a:extLst>
              <a:ext uri="{FF2B5EF4-FFF2-40B4-BE49-F238E27FC236}">
                <a16:creationId xmlns:a16="http://schemas.microsoft.com/office/drawing/2014/main" id="{6DA0D8DD-ED39-F5BE-AD6A-AF174F734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763" y="4277331"/>
            <a:ext cx="7099300" cy="2349500"/>
          </a:xfrm>
          <a:prstGeom prst="rect">
            <a:avLst/>
          </a:prstGeom>
        </p:spPr>
      </p:pic>
      <p:pic>
        <p:nvPicPr>
          <p:cNvPr id="14" name="Audio 13">
            <a:extLst>
              <a:ext uri="{FF2B5EF4-FFF2-40B4-BE49-F238E27FC236}">
                <a16:creationId xmlns:a16="http://schemas.microsoft.com/office/drawing/2014/main" id="{76042CE5-8DFF-A98D-0237-1CE1B8C42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8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66"/>
    </mc:Choice>
    <mc:Fallback>
      <p:transition spd="slow" advTm="6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71A9EA-5DBD-C19B-5AB8-559DBB9666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C1C0B-088D-5660-55C7-C8053585BFB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150215-FF49-FA0E-4A08-69AA31888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000" y="2259000"/>
            <a:ext cx="7560000" cy="2340000"/>
          </a:xfrm>
        </p:spPr>
        <p:txBody>
          <a:bodyPr/>
          <a:lstStyle/>
          <a:p>
            <a:r>
              <a:rPr lang="en-GB" dirty="0"/>
              <a:t>So, what did the students do re: assignment 1?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D22D4282-E3C5-C01F-09DD-771B0EC7DE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2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6"/>
    </mc:Choice>
    <mc:Fallback>
      <p:transition spd="slow" advTm="5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What did students use?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281576" y="1706071"/>
            <a:ext cx="700891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8 of 82 students submitted an AI Usage file.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Tools used were: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ChatGPT</a:t>
            </a:r>
            <a:r>
              <a:rPr lang="en-GB" sz="2800" dirty="0"/>
              <a:t> (unspecified)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 err="1"/>
              <a:t>ChatGPT</a:t>
            </a:r>
            <a:r>
              <a:rPr lang="en-GB" sz="2800" dirty="0"/>
              <a:t> 3.5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GitHub </a:t>
            </a:r>
            <a:r>
              <a:rPr lang="en-GB" sz="2800" dirty="0" err="1"/>
              <a:t>CoPilot</a:t>
            </a:r>
            <a:endParaRPr lang="en-GB" sz="2800" dirty="0"/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/>
              <a:t>PyCharm plugin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 dirty="0"/>
              <a:t>Student Developer Pack</a:t>
            </a:r>
          </a:p>
          <a:p>
            <a:pPr algn="l"/>
            <a:endParaRPr lang="en-GB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 descr="A group of wrenches on a black surface&#10;&#10;Description automatically generated">
            <a:extLst>
              <a:ext uri="{FF2B5EF4-FFF2-40B4-BE49-F238E27FC236}">
                <a16:creationId xmlns:a16="http://schemas.microsoft.com/office/drawing/2014/main" id="{3D16782B-CAC2-7A82-1791-8EA00DDDB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35910" y="2295646"/>
            <a:ext cx="4274514" cy="2864365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142CAF5C-988B-E678-7662-3DC7A3562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4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6"/>
    </mc:Choice>
    <mc:Fallback>
      <p:transition spd="slow" advTm="36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5AD16C5-46AF-F20B-99D4-A5F155FED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30" y="473725"/>
            <a:ext cx="8442477" cy="506776"/>
          </a:xfrm>
        </p:spPr>
        <p:txBody>
          <a:bodyPr/>
          <a:lstStyle/>
          <a:p>
            <a:r>
              <a:rPr lang="en-GB" sz="3600" b="0" dirty="0"/>
              <a:t>How did they use it?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BCA10F-5893-D04D-09AA-A0EFEFEE1238}"/>
              </a:ext>
            </a:extLst>
          </p:cNvPr>
          <p:cNvSpPr txBox="1"/>
          <p:nvPr/>
        </p:nvSpPr>
        <p:spPr>
          <a:xfrm>
            <a:off x="454570" y="1591814"/>
            <a:ext cx="11630337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800" dirty="0"/>
              <a:t>Various examples of usage, including: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To see what it could do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Aid understanding of concepts such as object-oriented programming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Understanding syntax and to generate examples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To generate doc strings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They found that: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Generated code can contain errors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Generated outputs didn’t always match the assignment requirements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2800" dirty="0"/>
              <a:t>Modification of generated output was almost always required.</a:t>
            </a:r>
          </a:p>
          <a:p>
            <a:pPr lvl="1"/>
            <a:endParaRPr lang="en-GB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algn="l"/>
            <a:endParaRPr lang="en-GB" sz="28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Audio 2">
            <a:extLst>
              <a:ext uri="{FF2B5EF4-FFF2-40B4-BE49-F238E27FC236}">
                <a16:creationId xmlns:a16="http://schemas.microsoft.com/office/drawing/2014/main" id="{C5484D04-4362-E26E-D9C4-0AA49634BC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49"/>
    </mc:Choice>
    <mc:Fallback>
      <p:transition spd="slow" advTm="9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UCL Bright Green Slide Theme">
  <a:themeElements>
    <a:clrScheme name="UCL Bright Green Theme">
      <a:dk1>
        <a:srgbClr val="000000"/>
      </a:dk1>
      <a:lt1>
        <a:srgbClr val="FFFFFF"/>
      </a:lt1>
      <a:dk2>
        <a:srgbClr val="B5BD00"/>
      </a:dk2>
      <a:lt2>
        <a:srgbClr val="F0F2CC"/>
      </a:lt2>
      <a:accent1>
        <a:srgbClr val="003D4C"/>
      </a:accent1>
      <a:accent2>
        <a:srgbClr val="0097A9"/>
      </a:accent2>
      <a:accent3>
        <a:srgbClr val="E03C31"/>
      </a:accent3>
      <a:accent4>
        <a:srgbClr val="EA7600"/>
      </a:accent4>
      <a:accent5>
        <a:srgbClr val="500778"/>
      </a:accent5>
      <a:accent6>
        <a:srgbClr val="AC145A"/>
      </a:accent6>
      <a:hlink>
        <a:srgbClr val="0097A9"/>
      </a:hlink>
      <a:folHlink>
        <a:srgbClr val="0097A9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Top Shadow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3975" dist="41275" dir="14700000" algn="t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custClrLst>
    <a:custClr name="name of colour">
      <a:srgbClr val="000000"/>
    </a:custClr>
  </a:custClrLst>
  <a:extLst>
    <a:ext uri="{05A4C25C-085E-4340-85A3-A5531E510DB2}">
      <thm15:themeFamily xmlns:thm15="http://schemas.microsoft.com/office/thememl/2012/main" name="UCL Bright Green Slide Theme" id="{219491D5-0212-42D2-BCC6-D9E4FA283B5B}" vid="{2EA11B7B-D7AE-42F4-84E9-10932BE521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32e75f-d161-4ed9-b4a7-762f36cf54c5">
      <Terms xmlns="http://schemas.microsoft.com/office/infopath/2007/PartnerControls"/>
    </lcf76f155ced4ddcb4097134ff3c332f>
    <About xmlns="ed32e75f-d161-4ed9-b4a7-762f36cf54c5" xsi:nil="true"/>
    <TaxCatchAll xmlns="716b90c9-c767-4894-952d-722ceeb5d360" xsi:nil="true"/>
    <SharedWithUsers xmlns="716b90c9-c767-4894-952d-722ceeb5d360">
      <UserInfo>
        <DisplayName>Langridge, Chris</DisplayName>
        <AccountId>7</AccountId>
        <AccountType/>
      </UserInfo>
      <UserInfo>
        <DisplayName>Skinner, Grant</DisplayName>
        <AccountId>629</AccountId>
        <AccountType/>
      </UserInfo>
      <UserInfo>
        <DisplayName>Jackson, Jodie</DisplayName>
        <AccountId>630</AccountId>
        <AccountType/>
      </UserInfo>
      <UserInfo>
        <DisplayName>Owen, Nicholas</DisplayName>
        <AccountId>647</AccountId>
        <AccountType/>
      </UserInfo>
    </SharedWithUsers>
    <Progressupdate xmlns="ed32e75f-d161-4ed9-b4a7-762f36cf54c5" xsi:nil="true"/>
    <Details xmlns="ed32e75f-d161-4ed9-b4a7-762f36cf54c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4D71CA50F9324E91A723AF4477EE12" ma:contentTypeVersion="21" ma:contentTypeDescription="Create a new document." ma:contentTypeScope="" ma:versionID="b89423e02bc980764ab100e109fc37be">
  <xsd:schema xmlns:xsd="http://www.w3.org/2001/XMLSchema" xmlns:xs="http://www.w3.org/2001/XMLSchema" xmlns:p="http://schemas.microsoft.com/office/2006/metadata/properties" xmlns:ns2="ed32e75f-d161-4ed9-b4a7-762f36cf54c5" xmlns:ns3="716b90c9-c767-4894-952d-722ceeb5d360" targetNamespace="http://schemas.microsoft.com/office/2006/metadata/properties" ma:root="true" ma:fieldsID="35c81807a10c53847f9d4c642463fd91" ns2:_="" ns3:_="">
    <xsd:import namespace="ed32e75f-d161-4ed9-b4a7-762f36cf54c5"/>
    <xsd:import namespace="716b90c9-c767-4894-952d-722ceeb5d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bout" minOccurs="0"/>
                <xsd:element ref="ns2:MediaServiceObjectDetectorVersions" minOccurs="0"/>
                <xsd:element ref="ns2:Progressupdate" minOccurs="0"/>
                <xsd:element ref="ns2:MediaServiceSearchProperties" minOccurs="0"/>
                <xsd:element ref="ns2: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32e75f-d161-4ed9-b4a7-762f36cf54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79a89b1-2c2c-4f7f-9bd7-7914fb13a0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bout" ma:index="24" nillable="true" ma:displayName="About" ma:format="Dropdown" ma:internalName="About">
      <xsd:simpleType>
        <xsd:restriction base="dms:Note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rogressupdate" ma:index="26" nillable="true" ma:displayName="Progress update" ma:format="Dropdown" ma:internalName="Progressupdate">
      <xsd:simpleType>
        <xsd:restriction base="dms:Text">
          <xsd:maxLength value="255"/>
        </xsd:restriction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etails" ma:index="28" nillable="true" ma:displayName="Details" ma:format="Dropdown" ma:internalName="Details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b90c9-c767-4894-952d-722ceeb5d3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af6c79d-80f5-415e-b9e3-2c7175a500a1}" ma:internalName="TaxCatchAll" ma:showField="CatchAllData" ma:web="716b90c9-c767-4894-952d-722ceeb5d3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F1536B-2650-4E5C-AEF9-78825329B889}">
  <ds:schemaRefs>
    <ds:schemaRef ds:uri="http://purl.org/dc/elements/1.1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716b90c9-c767-4894-952d-722ceeb5d360"/>
    <ds:schemaRef ds:uri="http://purl.org/dc/terms/"/>
    <ds:schemaRef ds:uri="http://schemas.microsoft.com/office/infopath/2007/PartnerControls"/>
    <ds:schemaRef ds:uri="ed32e75f-d161-4ed9-b4a7-762f36cf54c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D55DEF6-6AD8-409A-B983-C30953C168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5206C4-AC95-47D1-9B53-4153DF0D147E}">
  <ds:schemaRefs>
    <ds:schemaRef ds:uri="716b90c9-c767-4894-952d-722ceeb5d360"/>
    <ds:schemaRef ds:uri="ed32e75f-d161-4ed9-b4a7-762f36cf54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476</Words>
  <Application>Microsoft Macintosh PowerPoint</Application>
  <PresentationFormat>Widescreen</PresentationFormat>
  <Paragraphs>88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1_UCL Bright Green Slide Theme</vt:lpstr>
      <vt:lpstr>Generative AI and Assessing COMP0233</vt:lpstr>
      <vt:lpstr>Research Software Engineering with Python (COMP0233)</vt:lpstr>
      <vt:lpstr>What did we know?</vt:lpstr>
      <vt:lpstr>What did we do?</vt:lpstr>
      <vt:lpstr>Using MS Edge and Bing Chat</vt:lpstr>
      <vt:lpstr>Decisions, decisions</vt:lpstr>
      <vt:lpstr>So, what did the students do re: assignment 1?</vt:lpstr>
      <vt:lpstr>What did students use? </vt:lpstr>
      <vt:lpstr>How did they use it? </vt:lpstr>
      <vt:lpstr>Summary</vt:lpstr>
      <vt:lpstr>Image 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Swann, Donna</dc:creator>
  <cp:lastModifiedBy>Ahern, Samantha</cp:lastModifiedBy>
  <cp:revision>12</cp:revision>
  <dcterms:created xsi:type="dcterms:W3CDTF">2023-05-05T09:56:32Z</dcterms:created>
  <dcterms:modified xsi:type="dcterms:W3CDTF">2024-04-04T16:15:49Z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0x010100EA4D71CA50F9324E91A723AF4477EE12</vt:lpwstr>
  </property>
  <property fmtid="{D5CDD505-2E9C-101B-9397-08002B2CF9AE}" pid="3" name="MediaServiceImageTags">
    <vt:lpwstr/>
  </property>
</Properties>
</file>