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8" r:id="rId3"/>
    <p:sldId id="274" r:id="rId4"/>
    <p:sldId id="279" r:id="rId5"/>
    <p:sldId id="275" r:id="rId6"/>
    <p:sldId id="277" r:id="rId7"/>
    <p:sldId id="276" r:id="rId8"/>
    <p:sldId id="278" r:id="rId9"/>
    <p:sldId id="262" r:id="rId10"/>
    <p:sldId id="284" r:id="rId11"/>
    <p:sldId id="280" r:id="rId12"/>
    <p:sldId id="268" r:id="rId13"/>
    <p:sldId id="282" r:id="rId14"/>
    <p:sldId id="283" r:id="rId15"/>
    <p:sldId id="273" r:id="rId16"/>
    <p:sldId id="272" r:id="rId17"/>
    <p:sldId id="261"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916E6-8FF0-4A8A-8919-A0DCB0D9E08B}" v="7" dt="2024-04-15T11:59:02.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84"/>
  </p:normalViewPr>
  <p:slideViewPr>
    <p:cSldViewPr snapToGrid="0">
      <p:cViewPr>
        <p:scale>
          <a:sx n="70" d="100"/>
          <a:sy n="70" d="100"/>
        </p:scale>
        <p:origin x="-150" y="114"/>
      </p:cViewPr>
      <p:guideLst/>
    </p:cSldViewPr>
  </p:slideViewPr>
  <p:notesTextViewPr>
    <p:cViewPr>
      <p:scale>
        <a:sx n="1" d="1"/>
        <a:sy n="1" d="1"/>
      </p:scale>
      <p:origin x="0" y="0"/>
    </p:cViewPr>
  </p:notesTextViewPr>
  <p:sorterViewPr>
    <p:cViewPr>
      <p:scale>
        <a:sx n="100" d="100"/>
        <a:sy n="100" d="100"/>
      </p:scale>
      <p:origin x="0" y="-19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Tim" userId="4a1f9cc6-bbd2-4f81-8b81-5f3a122a6ffd" providerId="ADAL" clId="{6A9916E6-8FF0-4A8A-8919-A0DCB0D9E08B}"/>
    <pc:docChg chg="undo custSel modSld">
      <pc:chgData name="Young, Tim" userId="4a1f9cc6-bbd2-4f81-8b81-5f3a122a6ffd" providerId="ADAL" clId="{6A9916E6-8FF0-4A8A-8919-A0DCB0D9E08B}" dt="2024-04-15T11:59:13.886" v="122" actId="20577"/>
      <pc:docMkLst>
        <pc:docMk/>
      </pc:docMkLst>
      <pc:sldChg chg="addSp delSp modSp mod delAnim">
        <pc:chgData name="Young, Tim" userId="4a1f9cc6-bbd2-4f81-8b81-5f3a122a6ffd" providerId="ADAL" clId="{6A9916E6-8FF0-4A8A-8919-A0DCB0D9E08B}" dt="2024-04-15T11:58:14.110" v="102" actId="20577"/>
        <pc:sldMkLst>
          <pc:docMk/>
          <pc:sldMk cId="229144912" sldId="268"/>
        </pc:sldMkLst>
        <pc:spChg chg="del">
          <ac:chgData name="Young, Tim" userId="4a1f9cc6-bbd2-4f81-8b81-5f3a122a6ffd" providerId="ADAL" clId="{6A9916E6-8FF0-4A8A-8919-A0DCB0D9E08B}" dt="2024-04-15T11:56:33.643" v="80" actId="478"/>
          <ac:spMkLst>
            <pc:docMk/>
            <pc:sldMk cId="229144912" sldId="268"/>
            <ac:spMk id="4" creationId="{145F0EE9-0DC6-661D-7C1F-EDEC715ECB65}"/>
          </ac:spMkLst>
        </pc:spChg>
        <pc:spChg chg="add mod">
          <ac:chgData name="Young, Tim" userId="4a1f9cc6-bbd2-4f81-8b81-5f3a122a6ffd" providerId="ADAL" clId="{6A9916E6-8FF0-4A8A-8919-A0DCB0D9E08B}" dt="2024-04-15T11:58:14.110" v="102" actId="20577"/>
          <ac:spMkLst>
            <pc:docMk/>
            <pc:sldMk cId="229144912" sldId="268"/>
            <ac:spMk id="7" creationId="{06EDCD51-0490-D336-0196-A2CCA04B53B5}"/>
          </ac:spMkLst>
        </pc:spChg>
        <pc:spChg chg="add">
          <ac:chgData name="Young, Tim" userId="4a1f9cc6-bbd2-4f81-8b81-5f3a122a6ffd" providerId="ADAL" clId="{6A9916E6-8FF0-4A8A-8919-A0DCB0D9E08B}" dt="2024-04-15T11:57:06.918" v="81"/>
          <ac:spMkLst>
            <pc:docMk/>
            <pc:sldMk cId="229144912" sldId="268"/>
            <ac:spMk id="13" creationId="{AF69DF97-ABA5-CEBA-E32A-07D0DB41C1DA}"/>
          </ac:spMkLst>
        </pc:spChg>
        <pc:spChg chg="add">
          <ac:chgData name="Young, Tim" userId="4a1f9cc6-bbd2-4f81-8b81-5f3a122a6ffd" providerId="ADAL" clId="{6A9916E6-8FF0-4A8A-8919-A0DCB0D9E08B}" dt="2024-04-15T11:57:06.918" v="81"/>
          <ac:spMkLst>
            <pc:docMk/>
            <pc:sldMk cId="229144912" sldId="268"/>
            <ac:spMk id="14" creationId="{CFB275FF-AE59-7E9A-8243-FDDD42A4B82E}"/>
          </ac:spMkLst>
        </pc:spChg>
        <pc:spChg chg="add mod">
          <ac:chgData name="Young, Tim" userId="4a1f9cc6-bbd2-4f81-8b81-5f3a122a6ffd" providerId="ADAL" clId="{6A9916E6-8FF0-4A8A-8919-A0DCB0D9E08B}" dt="2024-04-15T11:57:50.232" v="85"/>
          <ac:spMkLst>
            <pc:docMk/>
            <pc:sldMk cId="229144912" sldId="268"/>
            <ac:spMk id="15" creationId="{9A0801D4-D281-D194-98D2-453244A64699}"/>
          </ac:spMkLst>
        </pc:spChg>
        <pc:spChg chg="add">
          <ac:chgData name="Young, Tim" userId="4a1f9cc6-bbd2-4f81-8b81-5f3a122a6ffd" providerId="ADAL" clId="{6A9916E6-8FF0-4A8A-8919-A0DCB0D9E08B}" dt="2024-04-15T11:57:26.342" v="83"/>
          <ac:spMkLst>
            <pc:docMk/>
            <pc:sldMk cId="229144912" sldId="268"/>
            <ac:spMk id="16" creationId="{0209588A-38FF-500E-FFB2-2169D66F81DB}"/>
          </ac:spMkLst>
        </pc:spChg>
        <pc:picChg chg="del">
          <ac:chgData name="Young, Tim" userId="4a1f9cc6-bbd2-4f81-8b81-5f3a122a6ffd" providerId="ADAL" clId="{6A9916E6-8FF0-4A8A-8919-A0DCB0D9E08B}" dt="2024-04-15T11:55:45.827" v="75" actId="478"/>
          <ac:picMkLst>
            <pc:docMk/>
            <pc:sldMk cId="229144912" sldId="268"/>
            <ac:picMk id="11" creationId="{4047BFA8-42C8-6130-6C6A-8A5F476140A7}"/>
          </ac:picMkLst>
        </pc:picChg>
        <pc:picChg chg="add mod">
          <ac:chgData name="Young, Tim" userId="4a1f9cc6-bbd2-4f81-8b81-5f3a122a6ffd" providerId="ADAL" clId="{6A9916E6-8FF0-4A8A-8919-A0DCB0D9E08B}" dt="2024-04-15T11:56:11.723" v="79" actId="1076"/>
          <ac:picMkLst>
            <pc:docMk/>
            <pc:sldMk cId="229144912" sldId="268"/>
            <ac:picMk id="12" creationId="{3C2A5612-81FC-94EE-37E7-E5ED2678D68A}"/>
          </ac:picMkLst>
        </pc:picChg>
      </pc:sldChg>
      <pc:sldChg chg="addSp delSp modSp mod delAnim">
        <pc:chgData name="Young, Tim" userId="4a1f9cc6-bbd2-4f81-8b81-5f3a122a6ffd" providerId="ADAL" clId="{6A9916E6-8FF0-4A8A-8919-A0DCB0D9E08B}" dt="2024-04-15T11:59:13.886" v="122" actId="20577"/>
        <pc:sldMkLst>
          <pc:docMk/>
          <pc:sldMk cId="3559871098" sldId="280"/>
        </pc:sldMkLst>
        <pc:spChg chg="mod">
          <ac:chgData name="Young, Tim" userId="4a1f9cc6-bbd2-4f81-8b81-5f3a122a6ffd" providerId="ADAL" clId="{6A9916E6-8FF0-4A8A-8919-A0DCB0D9E08B}" dt="2024-04-15T11:59:13.886" v="122" actId="20577"/>
          <ac:spMkLst>
            <pc:docMk/>
            <pc:sldMk cId="3559871098" sldId="280"/>
            <ac:spMk id="7" creationId="{DA64CCFA-4D30-0154-CBE7-96C7F4CC624F}"/>
          </ac:spMkLst>
        </pc:spChg>
        <pc:picChg chg="del">
          <ac:chgData name="Young, Tim" userId="4a1f9cc6-bbd2-4f81-8b81-5f3a122a6ffd" providerId="ADAL" clId="{6A9916E6-8FF0-4A8A-8919-A0DCB0D9E08B}" dt="2024-04-15T11:58:44.841" v="103" actId="478"/>
          <ac:picMkLst>
            <pc:docMk/>
            <pc:sldMk cId="3559871098" sldId="280"/>
            <ac:picMk id="4" creationId="{BBCC599C-2EC0-B744-FF44-7B03E26B0EEE}"/>
          </ac:picMkLst>
        </pc:picChg>
        <pc:picChg chg="add mod">
          <ac:chgData name="Young, Tim" userId="4a1f9cc6-bbd2-4f81-8b81-5f3a122a6ffd" providerId="ADAL" clId="{6A9916E6-8FF0-4A8A-8919-A0DCB0D9E08B}" dt="2024-04-15T11:59:06.336" v="107" actId="1076"/>
          <ac:picMkLst>
            <pc:docMk/>
            <pc:sldMk cId="3559871098" sldId="280"/>
            <ac:picMk id="10" creationId="{2E5E2916-5E18-34DA-A850-DAA2CB8A80F8}"/>
          </ac:picMkLst>
        </pc:picChg>
      </pc:sldChg>
      <pc:sldChg chg="addSp delSp modSp mod delAnim">
        <pc:chgData name="Young, Tim" userId="4a1f9cc6-bbd2-4f81-8b81-5f3a122a6ffd" providerId="ADAL" clId="{6A9916E6-8FF0-4A8A-8919-A0DCB0D9E08B}" dt="2024-04-15T11:54:54.126" v="72" actId="1076"/>
        <pc:sldMkLst>
          <pc:docMk/>
          <pc:sldMk cId="1665318834" sldId="283"/>
        </pc:sldMkLst>
        <pc:spChg chg="mod">
          <ac:chgData name="Young, Tim" userId="4a1f9cc6-bbd2-4f81-8b81-5f3a122a6ffd" providerId="ADAL" clId="{6A9916E6-8FF0-4A8A-8919-A0DCB0D9E08B}" dt="2024-04-15T11:54:50.262" v="71" actId="20577"/>
          <ac:spMkLst>
            <pc:docMk/>
            <pc:sldMk cId="1665318834" sldId="283"/>
            <ac:spMk id="5" creationId="{1A612A83-9E04-D744-6226-21B0B618A31F}"/>
          </ac:spMkLst>
        </pc:spChg>
        <pc:spChg chg="mod">
          <ac:chgData name="Young, Tim" userId="4a1f9cc6-bbd2-4f81-8b81-5f3a122a6ffd" providerId="ADAL" clId="{6A9916E6-8FF0-4A8A-8919-A0DCB0D9E08B}" dt="2024-04-15T11:54:54.126" v="72" actId="1076"/>
          <ac:spMkLst>
            <pc:docMk/>
            <pc:sldMk cId="1665318834" sldId="283"/>
            <ac:spMk id="13" creationId="{A6EB7970-0EE3-E581-E9CB-9BA52EC74327}"/>
          </ac:spMkLst>
        </pc:spChg>
        <pc:picChg chg="add mod">
          <ac:chgData name="Young, Tim" userId="4a1f9cc6-bbd2-4f81-8b81-5f3a122a6ffd" providerId="ADAL" clId="{6A9916E6-8FF0-4A8A-8919-A0DCB0D9E08B}" dt="2024-04-15T11:54:24.401" v="7" actId="1076"/>
          <ac:picMkLst>
            <pc:docMk/>
            <pc:sldMk cId="1665318834" sldId="283"/>
            <ac:picMk id="6" creationId="{06A37E36-9AE7-A8B1-E347-F58CC11BBA5C}"/>
          </ac:picMkLst>
        </pc:picChg>
        <pc:picChg chg="del mod">
          <ac:chgData name="Young, Tim" userId="4a1f9cc6-bbd2-4f81-8b81-5f3a122a6ffd" providerId="ADAL" clId="{6A9916E6-8FF0-4A8A-8919-A0DCB0D9E08B}" dt="2024-04-15T11:53:53.344" v="2" actId="478"/>
          <ac:picMkLst>
            <pc:docMk/>
            <pc:sldMk cId="1665318834" sldId="283"/>
            <ac:picMk id="10" creationId="{0F9D168B-455B-6987-D697-F80A1AFBF14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FF12-C7EA-A53B-520C-D45F177EEE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FC7A5A-FD9A-A8CA-E940-89CF80870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516440-97DC-0FE4-11F5-7CE1E64173D5}"/>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5" name="Footer Placeholder 4">
            <a:extLst>
              <a:ext uri="{FF2B5EF4-FFF2-40B4-BE49-F238E27FC236}">
                <a16:creationId xmlns:a16="http://schemas.microsoft.com/office/drawing/2014/main" id="{73ECF6A2-95A9-764E-FC8D-B710988682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A47A60-895F-646F-2D9C-2EEFDB8C0CAC}"/>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73494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2FAA-8B58-4119-64ED-C4BB8FD9A3D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0F2063-F7D0-F445-FC8C-3659894484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1D7318-75DB-D1D3-028A-DE9385DB21ED}"/>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5" name="Footer Placeholder 4">
            <a:extLst>
              <a:ext uri="{FF2B5EF4-FFF2-40B4-BE49-F238E27FC236}">
                <a16:creationId xmlns:a16="http://schemas.microsoft.com/office/drawing/2014/main" id="{374BCD2F-4EBF-D785-A902-1B99DC6B9E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6A3B2F-1333-0DEF-CAAF-B8161A41ABE3}"/>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13230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6B9410-82E6-92F0-1904-8D85DF364FB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35504B7-3377-6E66-46F5-00F4C449939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135364-7BE8-E932-F1F8-727C91F0C336}"/>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5" name="Footer Placeholder 4">
            <a:extLst>
              <a:ext uri="{FF2B5EF4-FFF2-40B4-BE49-F238E27FC236}">
                <a16:creationId xmlns:a16="http://schemas.microsoft.com/office/drawing/2014/main" id="{010B14D6-BAAB-70EA-AE70-193AE378EB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4840CD-24BD-72BA-BF9E-EECD9A1E93C1}"/>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8725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F99E-3F10-F003-0C17-D6E9C5D218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B16CC4-8492-FEE0-0321-339C7BA97E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16A944-FE8C-7436-B7A2-8BE1F041C26C}"/>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5" name="Footer Placeholder 4">
            <a:extLst>
              <a:ext uri="{FF2B5EF4-FFF2-40B4-BE49-F238E27FC236}">
                <a16:creationId xmlns:a16="http://schemas.microsoft.com/office/drawing/2014/main" id="{FA7B99DD-17E5-3277-D95D-0C0B94898F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F627E2-E3F5-5C45-CA87-618F5A7338E6}"/>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307299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806E-6F93-B482-0D36-C36F6E7A34C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55C4A7-B19F-B717-5BA1-57E7944FD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F70F3D-1F0C-7DEA-BC3B-F153EFB4A13B}"/>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5" name="Footer Placeholder 4">
            <a:extLst>
              <a:ext uri="{FF2B5EF4-FFF2-40B4-BE49-F238E27FC236}">
                <a16:creationId xmlns:a16="http://schemas.microsoft.com/office/drawing/2014/main" id="{FE0903B3-B299-41BD-7524-F3FE2762B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607047-EFAB-BB56-71B9-B5CB2F263463}"/>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98776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EAEC-6696-DD76-C6A8-413268C4E5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E071A1-7C5E-3545-2FA4-710385704F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3862BBB-BFC3-AF42-7E05-370E6440FF1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886AC58-09A2-B9A4-B4B4-1223120D7FC6}"/>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6" name="Footer Placeholder 5">
            <a:extLst>
              <a:ext uri="{FF2B5EF4-FFF2-40B4-BE49-F238E27FC236}">
                <a16:creationId xmlns:a16="http://schemas.microsoft.com/office/drawing/2014/main" id="{CA34C01B-0230-75CD-93AC-514E01E3D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7DE675-39EB-F4A2-6A87-2F8A5E6E8C59}"/>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39843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F1C4-FBED-2B76-EEBE-D1B34315B7A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375726D-A116-4C97-6A2F-730F690B8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5C46E7-7E94-6A6F-71F9-BCEB5475BC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8CD387-BB23-667B-8F08-3006CCF498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3F12D6-34E1-4746-D09F-DF5E2DF8BB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A906CD3-34F6-E028-9D23-365ADDEADB1B}"/>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8" name="Footer Placeholder 7">
            <a:extLst>
              <a:ext uri="{FF2B5EF4-FFF2-40B4-BE49-F238E27FC236}">
                <a16:creationId xmlns:a16="http://schemas.microsoft.com/office/drawing/2014/main" id="{812639BA-B0B9-D5DC-BEC8-3AF3C588C8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18B98CE-2166-98DA-CAA2-2EC6849A74DA}"/>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74458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7CCC-74A8-CD9B-7BFF-58C7FCA4576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0F38186-D4FE-F868-71F6-1E18018C193A}"/>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4" name="Footer Placeholder 3">
            <a:extLst>
              <a:ext uri="{FF2B5EF4-FFF2-40B4-BE49-F238E27FC236}">
                <a16:creationId xmlns:a16="http://schemas.microsoft.com/office/drawing/2014/main" id="{71D8FDD0-6917-3C6D-4793-49FD63FB0A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F8FD16-FED0-D857-F55C-794BCBD55693}"/>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42342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C73D7-C3F7-F4F6-FC2D-F8DD7AC8C18F}"/>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3" name="Footer Placeholder 2">
            <a:extLst>
              <a:ext uri="{FF2B5EF4-FFF2-40B4-BE49-F238E27FC236}">
                <a16:creationId xmlns:a16="http://schemas.microsoft.com/office/drawing/2014/main" id="{CB91663E-8C01-7C39-EE7B-797DF49B82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6E7CCE-F4C3-4AF6-55DA-FAA6916ED1DD}"/>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96751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6AFF-DDD7-EB21-7518-C3EB365BF1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5F42587-86C3-EB29-40EC-23FAC3901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19BAD49-18D1-E059-78AB-B03589F83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43B6E-9287-ADC4-AF81-B9A8BEE7626E}"/>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6" name="Footer Placeholder 5">
            <a:extLst>
              <a:ext uri="{FF2B5EF4-FFF2-40B4-BE49-F238E27FC236}">
                <a16:creationId xmlns:a16="http://schemas.microsoft.com/office/drawing/2014/main" id="{9752D54D-78F1-1B3A-F218-95B3E20B25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9DF61D-1A8E-E990-11D6-9ACF6ACD57EC}"/>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38565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2126-8001-F82F-E4EB-D56EC561F2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CE0F63-DD28-DE06-130C-2BB21F87B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ED7874-A86A-F29B-C1E0-A28405D76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327E98-2229-CC0F-7056-551D2D970319}"/>
              </a:ext>
            </a:extLst>
          </p:cNvPr>
          <p:cNvSpPr>
            <a:spLocks noGrp="1"/>
          </p:cNvSpPr>
          <p:nvPr>
            <p:ph type="dt" sz="half" idx="10"/>
          </p:nvPr>
        </p:nvSpPr>
        <p:spPr/>
        <p:txBody>
          <a:bodyPr/>
          <a:lstStyle/>
          <a:p>
            <a:fld id="{407DC164-3CC1-C14E-A030-F7025125C996}" type="datetimeFigureOut">
              <a:rPr lang="en-US" smtClean="0"/>
              <a:t>4/15/2024</a:t>
            </a:fld>
            <a:endParaRPr lang="en-US" dirty="0"/>
          </a:p>
        </p:txBody>
      </p:sp>
      <p:sp>
        <p:nvSpPr>
          <p:cNvPr id="6" name="Footer Placeholder 5">
            <a:extLst>
              <a:ext uri="{FF2B5EF4-FFF2-40B4-BE49-F238E27FC236}">
                <a16:creationId xmlns:a16="http://schemas.microsoft.com/office/drawing/2014/main" id="{F0CC366D-A22D-AC4D-DEA3-3105FE1D0A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6E3F83-16C1-7A33-5D2A-A7A0DCD34F75}"/>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140859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28B3C-2761-D86B-AD67-04DDB1C6E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63363D-82FA-D0D5-4AAE-F438269E7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0CB4DD-BCC7-C2F9-DDDA-939B8FAFE1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DC164-3CC1-C14E-A030-F7025125C996}" type="datetimeFigureOut">
              <a:rPr lang="en-US" smtClean="0"/>
              <a:t>4/15/2024</a:t>
            </a:fld>
            <a:endParaRPr lang="en-US" dirty="0"/>
          </a:p>
        </p:txBody>
      </p:sp>
      <p:sp>
        <p:nvSpPr>
          <p:cNvPr id="5" name="Footer Placeholder 4">
            <a:extLst>
              <a:ext uri="{FF2B5EF4-FFF2-40B4-BE49-F238E27FC236}">
                <a16:creationId xmlns:a16="http://schemas.microsoft.com/office/drawing/2014/main" id="{767B3EBF-71BC-FB17-D5ED-59074909C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8A851D9-8962-6550-0F8A-85076C8DAA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3C83F-5F40-AF42-8D42-D039B137B9A2}" type="slidenum">
              <a:rPr lang="en-US" smtClean="0"/>
              <a:t>‹#›</a:t>
            </a:fld>
            <a:endParaRPr lang="en-US" dirty="0"/>
          </a:p>
        </p:txBody>
      </p:sp>
    </p:spTree>
    <p:extLst>
      <p:ext uri="{BB962C8B-B14F-4D97-AF65-F5344CB8AC3E}">
        <p14:creationId xmlns:p14="http://schemas.microsoft.com/office/powerpoint/2010/main" val="294700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colossyan.com/share/4lwtp5x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iveuclac-my.sharepoint.com/:v:/g/personal/zchagun_ucl_ac_uk/ESh3XYdtWfxBtVSGHVCdL38BDO-s_euMc2ljGtGmT7De3g?e=tM6Y3O&amp;xsdata=MDV8MDJ8dC55b3VuZ0B1Y2wuYWMudWt8Y2I0Y2QxMDA4NGM0NGIwZWFkNmEwOGRjNWFjYjU0MTl8MWZhZjg4ZmVhOTk4NGM1YjkzYzkyMTBhMTFkOWE1YzJ8MHwwfDYzODQ4NTA3NjUzNzQ2MzgzNnxVbmtub3dufFRXRnBiR1pzYjNkOGV5SldJam9pTUM0d0xqQXdNREFpTENKUUlqb2lWMmx1TXpJaUxDSkJUaUk2SWsxaGFXd2lMQ0pYVkNJNk1uMD18MHx8fA%3d%3d&amp;sdata=VzhPdWxpd0RET21jYjJCeTNNbHdRbUcwUUV0SnJiMnVzZDlBZzR1U2NxWT0%3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hare.synthesia.io/2fc1de13-5655-433e-b8e0-b81f9ba89690" TargetMode="External"/><Relationship Id="rId2" Type="http://schemas.openxmlformats.org/officeDocument/2006/relationships/hyperlink" Target="https://app.colossyan.com/share/e9tgboe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dn.midjourney.com/6a60ca78-caf7-4620-a674-1e78d8c88802/video.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3389/FPSYG.2022.975515" TargetMode="External"/><Relationship Id="rId2" Type="http://schemas.openxmlformats.org/officeDocument/2006/relationships/hyperlink" Target="https://neurohive.io/en/state-of-the-art/vid2vid-conditional-gans-for-video-to-video-synthesis/" TargetMode="External"/><Relationship Id="rId1" Type="http://schemas.openxmlformats.org/officeDocument/2006/relationships/slideLayout" Target="../slideLayouts/slideLayout2.xml"/><Relationship Id="rId5" Type="http://schemas.openxmlformats.org/officeDocument/2006/relationships/hyperlink" Target="https://matthewdwhite.medium.com/a-brief-history-of-generative-ai-cb1837e67106" TargetMode="External"/><Relationship Id="rId4" Type="http://schemas.openxmlformats.org/officeDocument/2006/relationships/hyperlink" Target="https://openai.com/research/cl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a:extLst>
              <a:ext uri="{FF2B5EF4-FFF2-40B4-BE49-F238E27FC236}">
                <a16:creationId xmlns:a16="http://schemas.microsoft.com/office/drawing/2014/main" id="{3DC6106C-7EE5-9E7D-ED41-19644354785B}"/>
              </a:ext>
            </a:extLst>
          </p:cNvPr>
          <p:cNvSpPr txBox="1">
            <a:spLocks noChangeArrowheads="1"/>
          </p:cNvSpPr>
          <p:nvPr/>
        </p:nvSpPr>
        <p:spPr bwMode="auto">
          <a:xfrm>
            <a:off x="1477991" y="31363"/>
            <a:ext cx="9765742" cy="539476"/>
          </a:xfrm>
          <a:prstGeom prst="rect">
            <a:avLst/>
          </a:prstGeom>
          <a:solidFill>
            <a:srgbClr val="E1EFFF"/>
          </a:solidFill>
          <a:ln w="9525">
            <a:solidFill>
              <a:schemeClr val="tx1"/>
            </a:solidFill>
            <a:miter lim="800000"/>
            <a:headEnd/>
            <a:tailEnd/>
          </a:ln>
        </p:spPr>
        <p:txBody>
          <a:bodyPr wrap="square" lIns="120000" tIns="120000" rIns="120000" bIns="1200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7000"/>
              </a:lnSpc>
              <a:spcAft>
                <a:spcPts val="800"/>
              </a:spcAft>
            </a:pPr>
            <a:r>
              <a:rPr lang="en-GB" sz="1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potential of AI text to video generation in medical education for neurologists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00" name="Text Box 4">
            <a:extLst>
              <a:ext uri="{FF2B5EF4-FFF2-40B4-BE49-F238E27FC236}">
                <a16:creationId xmlns:a16="http://schemas.microsoft.com/office/drawing/2014/main" id="{DFB5D8BF-4500-3A2A-DD4F-303CE1EE5962}"/>
              </a:ext>
            </a:extLst>
          </p:cNvPr>
          <p:cNvSpPr txBox="1">
            <a:spLocks noChangeArrowheads="1"/>
          </p:cNvSpPr>
          <p:nvPr/>
        </p:nvSpPr>
        <p:spPr bwMode="auto">
          <a:xfrm>
            <a:off x="1524000" y="1212129"/>
            <a:ext cx="9719733" cy="217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00" tIns="80000" rIns="80000" bIns="8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50000"/>
              </a:lnSpc>
              <a:spcAft>
                <a:spcPts val="80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Noronha A</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Davis D</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Rahman T</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Jain D</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Ogundiya O</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Vijayanathan J</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Khusakul P</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Fleming F</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Aldridge C</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Valnarov-Boulter I</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Malik Z</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Foakes A</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Young TM</a:t>
            </a:r>
            <a:r>
              <a:rPr lang="en-GB" sz="14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Medical student on iBSc Clinical Neurology &amp; Brain Sciences degree at Queen Square Institute of Neurology, UCL</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Course director of Clinical Neurology &amp; Brain Sciences iBSc at Queen Square Institute of Neurology, UCL</a:t>
            </a: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 (Corresponding author: t.young@ucl.ac.uk)</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Senior administrator, Clinical Neurology by distance learning MSc/PG Diploma/ PG Cert at Queen Square Institute of Neurology, UCL</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78"/>
              </a:spcAft>
            </a:pPr>
            <a:endParaRPr lang="en-GB" altLang="en-US" sz="889"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22">
            <a:extLst>
              <a:ext uri="{FF2B5EF4-FFF2-40B4-BE49-F238E27FC236}">
                <a16:creationId xmlns:a16="http://schemas.microsoft.com/office/drawing/2014/main" id="{FB67BD37-D314-33BB-D5F6-0E09F556FBDB}"/>
              </a:ext>
            </a:extLst>
          </p:cNvPr>
          <p:cNvSpPr>
            <a:spLocks noChangeArrowheads="1"/>
          </p:cNvSpPr>
          <p:nvPr/>
        </p:nvSpPr>
        <p:spPr bwMode="auto">
          <a:xfrm>
            <a:off x="5135739" y="3620523"/>
            <a:ext cx="184731"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sz="533" dirty="0"/>
          </a:p>
        </p:txBody>
      </p:sp>
      <p:pic>
        <p:nvPicPr>
          <p:cNvPr id="4144" name="Picture 10">
            <a:extLst>
              <a:ext uri="{FF2B5EF4-FFF2-40B4-BE49-F238E27FC236}">
                <a16:creationId xmlns:a16="http://schemas.microsoft.com/office/drawing/2014/main" id="{9B63CF85-0F43-E122-180A-2D85D6C39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681" y="3357736"/>
            <a:ext cx="4946756" cy="30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2">
            <a:extLst>
              <a:ext uri="{FF2B5EF4-FFF2-40B4-BE49-F238E27FC236}">
                <a16:creationId xmlns:a16="http://schemas.microsoft.com/office/drawing/2014/main" id="{5FDD31B8-B8DF-AD3A-CBCB-073185A0EE23}"/>
              </a:ext>
            </a:extLst>
          </p:cNvPr>
          <p:cNvSpPr txBox="1">
            <a:spLocks noChangeArrowheads="1"/>
          </p:cNvSpPr>
          <p:nvPr/>
        </p:nvSpPr>
        <p:spPr bwMode="auto">
          <a:xfrm>
            <a:off x="1942833" y="6571856"/>
            <a:ext cx="638581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100" b="1" dirty="0"/>
              <a:t>Figure 1: The Queen  Square Institute of Neurology (on the left of image) </a:t>
            </a:r>
          </a:p>
        </p:txBody>
      </p:sp>
      <p:sp>
        <p:nvSpPr>
          <p:cNvPr id="5" name="TextBox 4">
            <a:extLst>
              <a:ext uri="{FF2B5EF4-FFF2-40B4-BE49-F238E27FC236}">
                <a16:creationId xmlns:a16="http://schemas.microsoft.com/office/drawing/2014/main" id="{6A1DE2C8-CE3B-E35D-D26F-D9960E81B0D1}"/>
              </a:ext>
            </a:extLst>
          </p:cNvPr>
          <p:cNvSpPr txBox="1"/>
          <p:nvPr/>
        </p:nvSpPr>
        <p:spPr>
          <a:xfrm>
            <a:off x="1477991" y="726892"/>
            <a:ext cx="10168328" cy="342466"/>
          </a:xfrm>
          <a:prstGeom prst="rect">
            <a:avLst/>
          </a:prstGeom>
          <a:noFill/>
        </p:spPr>
        <p:txBody>
          <a:bodyPr wrap="square">
            <a:spAutoFit/>
          </a:bodyPr>
          <a:lstStyle/>
          <a:p>
            <a:pPr>
              <a:lnSpc>
                <a:spcPct val="107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UCL Education Conference 2024 Subtheme: The modern and future Higher Education classroom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44"/>
                                        </p:tgtEl>
                                        <p:attrNameLst>
                                          <p:attrName>style.visibility</p:attrName>
                                        </p:attrNameLst>
                                      </p:cBhvr>
                                      <p:to>
                                        <p:strVal val="visible"/>
                                      </p:to>
                                    </p:set>
                                    <p:anim calcmode="lin" valueType="num">
                                      <p:cBhvr additive="base">
                                        <p:cTn id="7" dur="500" fill="hold"/>
                                        <p:tgtEl>
                                          <p:spTgt spid="4144"/>
                                        </p:tgtEl>
                                        <p:attrNameLst>
                                          <p:attrName>ppt_x</p:attrName>
                                        </p:attrNameLst>
                                      </p:cBhvr>
                                      <p:tavLst>
                                        <p:tav tm="0">
                                          <p:val>
                                            <p:strVal val="#ppt_x"/>
                                          </p:val>
                                        </p:tav>
                                        <p:tav tm="100000">
                                          <p:val>
                                            <p:strVal val="#ppt_x"/>
                                          </p:val>
                                        </p:tav>
                                      </p:tavLst>
                                    </p:anim>
                                    <p:anim calcmode="lin" valueType="num">
                                      <p:cBhvr additive="base">
                                        <p:cTn id="8" dur="500" fill="hold"/>
                                        <p:tgtEl>
                                          <p:spTgt spid="41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D595-F5FA-3941-D448-35D262811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00213-F99B-9A2B-FD91-2211CFDE639D}"/>
              </a:ext>
            </a:extLst>
          </p:cNvPr>
          <p:cNvSpPr>
            <a:spLocks noGrp="1"/>
          </p:cNvSpPr>
          <p:nvPr>
            <p:ph type="title"/>
          </p:nvPr>
        </p:nvSpPr>
        <p:spPr>
          <a:xfrm>
            <a:off x="414103" y="-291024"/>
            <a:ext cx="11363794" cy="1325563"/>
          </a:xfrm>
        </p:spPr>
        <p:txBody>
          <a:bodyPr>
            <a:normAutofit/>
          </a:bodyPr>
          <a:lstStyle/>
          <a:p>
            <a:r>
              <a:rPr lang="en-US" sz="3600" dirty="0">
                <a:latin typeface="Arial" panose="020B0604020202020204" pitchFamily="34" charset="0"/>
                <a:cs typeface="Arial" panose="020B0604020202020204" pitchFamily="34" charset="0"/>
              </a:rPr>
              <a:t>Results:</a:t>
            </a:r>
          </a:p>
        </p:txBody>
      </p:sp>
      <p:sp>
        <p:nvSpPr>
          <p:cNvPr id="5" name="Content Placeholder 4">
            <a:extLst>
              <a:ext uri="{FF2B5EF4-FFF2-40B4-BE49-F238E27FC236}">
                <a16:creationId xmlns:a16="http://schemas.microsoft.com/office/drawing/2014/main" id="{2D5DF35B-70EF-D3B2-27FE-E3AE3A025EC9}"/>
              </a:ext>
            </a:extLst>
          </p:cNvPr>
          <p:cNvSpPr>
            <a:spLocks noGrp="1"/>
          </p:cNvSpPr>
          <p:nvPr>
            <p:ph idx="1"/>
          </p:nvPr>
        </p:nvSpPr>
        <p:spPr>
          <a:xfrm>
            <a:off x="209862" y="1034539"/>
            <a:ext cx="11568035" cy="4667250"/>
          </a:xfrm>
        </p:spPr>
        <p:txBody>
          <a:bodyPr>
            <a:noAutofit/>
          </a:bodyPr>
          <a:lstStyle/>
          <a:p>
            <a:pPr marL="342900" lvl="0" indent="-342900">
              <a:buFont typeface="Arial" panose="020B0604020202020204" pitchFamily="34" charset="0"/>
              <a:buChar char="•"/>
              <a:tabLst>
                <a:tab pos="457200" algn="l"/>
              </a:tabLst>
            </a:pPr>
            <a:r>
              <a:rPr lang="en-GB" sz="2000" dirty="0">
                <a:solidFill>
                  <a:srgbClr val="0D0D0D"/>
                </a:solidFill>
                <a:effectLst/>
                <a:latin typeface="Arial" panose="020B0604020202020204" pitchFamily="34" charset="0"/>
                <a:ea typeface="Calibri" panose="020F0502020204030204" pitchFamily="34" charset="0"/>
              </a:rPr>
              <a:t>W</a:t>
            </a:r>
            <a:r>
              <a:rPr lang="en-GB" sz="2000" dirty="0">
                <a:solidFill>
                  <a:srgbClr val="242424"/>
                </a:solidFill>
                <a:effectLst/>
                <a:latin typeface="Arial" panose="020B0604020202020204" pitchFamily="34" charset="0"/>
                <a:ea typeface="Calibri" panose="020F0502020204030204" pitchFamily="34" charset="0"/>
              </a:rPr>
              <a:t>e identified 17 AI text to video generation tools. </a:t>
            </a:r>
            <a:r>
              <a:rPr lang="en-GB" sz="2000" dirty="0">
                <a:solidFill>
                  <a:srgbClr val="0D0D0D"/>
                </a:solidFill>
                <a:effectLst/>
                <a:latin typeface="Arial" panose="020B0604020202020204" pitchFamily="34" charset="0"/>
                <a:ea typeface="Calibri" panose="020F0502020204030204" pitchFamily="34" charset="0"/>
              </a:rPr>
              <a:t> </a:t>
            </a:r>
          </a:p>
          <a:p>
            <a:pPr marL="342900" lvl="0" indent="-342900">
              <a:buFont typeface="Arial" panose="020B0604020202020204" pitchFamily="34" charset="0"/>
              <a:buChar char="•"/>
              <a:tabLst>
                <a:tab pos="457200" algn="l"/>
              </a:tabLst>
            </a:pPr>
            <a:r>
              <a:rPr lang="en-GB" sz="2000" dirty="0">
                <a:solidFill>
                  <a:srgbClr val="0D0D0D"/>
                </a:solidFill>
                <a:effectLst/>
                <a:latin typeface="Arial" panose="020B0604020202020204" pitchFamily="34" charset="0"/>
                <a:ea typeface="Calibri" panose="020F0502020204030204" pitchFamily="34" charset="0"/>
              </a:rPr>
              <a:t>With a sample of these we generated short neurology videos which we will show during our presentation</a:t>
            </a:r>
          </a:p>
          <a:p>
            <a:pPr marL="342900" lvl="0" indent="-342900">
              <a:buFont typeface="Arial" panose="020B0604020202020204" pitchFamily="34" charset="0"/>
              <a:buChar char="•"/>
              <a:tabLst>
                <a:tab pos="457200" algn="l"/>
              </a:tabLst>
            </a:pPr>
            <a:r>
              <a:rPr lang="en-GB" sz="2000" dirty="0">
                <a:solidFill>
                  <a:srgbClr val="0D0D0D"/>
                </a:solidFill>
                <a:latin typeface="Arial" panose="020B0604020202020204" pitchFamily="34" charset="0"/>
                <a:ea typeface="Calibri" panose="020F0502020204030204" pitchFamily="34" charset="0"/>
              </a:rPr>
              <a:t>Most tools included a free initial registration option with which a limited number of free videos could be made (typically with watermark present)</a:t>
            </a:r>
            <a:r>
              <a:rPr lang="en-GB" sz="2000" dirty="0">
                <a:solidFill>
                  <a:srgbClr val="0D0D0D"/>
                </a:solidFill>
                <a:effectLst/>
                <a:latin typeface="Arial" panose="020B0604020202020204" pitchFamily="34" charset="0"/>
                <a:ea typeface="Calibri" panose="020F0502020204030204" pitchFamily="34" charset="0"/>
              </a:rPr>
              <a:t>. </a:t>
            </a:r>
          </a:p>
          <a:p>
            <a:pPr marL="342900" lvl="0" indent="-342900">
              <a:buFont typeface="Arial" panose="020B0604020202020204" pitchFamily="34" charset="0"/>
              <a:buChar char="•"/>
              <a:tabLst>
                <a:tab pos="457200" algn="l"/>
              </a:tabLst>
            </a:pPr>
            <a:r>
              <a:rPr lang="en-GB" sz="2000" dirty="0">
                <a:solidFill>
                  <a:srgbClr val="0D0D0D"/>
                </a:solidFill>
                <a:latin typeface="Arial" panose="020B0604020202020204" pitchFamily="34" charset="0"/>
                <a:ea typeface="Calibri" panose="020F0502020204030204" pitchFamily="34" charset="0"/>
              </a:rPr>
              <a:t>Most tools gave the option of an avatar (with different genders and ethnicities being available. The voice could be chosen from a variety of accents. </a:t>
            </a:r>
          </a:p>
          <a:p>
            <a:pPr marL="342900" lvl="0" indent="-342900">
              <a:buFont typeface="Arial" panose="020B0604020202020204" pitchFamily="34" charset="0"/>
              <a:buChar char="•"/>
              <a:tabLst>
                <a:tab pos="457200" algn="l"/>
              </a:tabLst>
            </a:pPr>
            <a:r>
              <a:rPr lang="en-GB" sz="2000" dirty="0">
                <a:solidFill>
                  <a:srgbClr val="0D0D0D"/>
                </a:solidFill>
                <a:latin typeface="Arial" panose="020B0604020202020204" pitchFamily="34" charset="0"/>
                <a:ea typeface="Calibri" panose="020F0502020204030204" pitchFamily="34" charset="0"/>
              </a:rPr>
              <a:t>Some tools allowed for generation of a short video from a brief text prompt. In general, we found greater accuracy was obtained by inputting more detailed script (which could be generated from Chat GPT).</a:t>
            </a:r>
          </a:p>
          <a:p>
            <a:pPr marL="342900" lvl="0" indent="-342900">
              <a:buFont typeface="Arial" panose="020B0604020202020204" pitchFamily="34" charset="0"/>
              <a:buChar char="•"/>
              <a:tabLst>
                <a:tab pos="457200" algn="l"/>
              </a:tabLst>
            </a:pPr>
            <a:r>
              <a:rPr lang="en-GB" sz="2000" dirty="0">
                <a:solidFill>
                  <a:srgbClr val="0D0D0D"/>
                </a:solidFill>
                <a:latin typeface="Arial" panose="020B0604020202020204" pitchFamily="34" charset="0"/>
                <a:ea typeface="Calibri" panose="020F0502020204030204" pitchFamily="34" charset="0"/>
              </a:rPr>
              <a:t>All but one of the AI</a:t>
            </a:r>
            <a:r>
              <a:rPr lang="en-GB" sz="2000" dirty="0">
                <a:solidFill>
                  <a:srgbClr val="242424"/>
                </a:solidFill>
                <a:effectLst/>
                <a:latin typeface="Arial" panose="020B0604020202020204" pitchFamily="34" charset="0"/>
                <a:ea typeface="Calibri" panose="020F0502020204030204" pitchFamily="34" charset="0"/>
              </a:rPr>
              <a:t> text to video generation tools that we trialled utilised short sections of stock conventionally produced video which was then combined with sound as still images as needed to create a continuous video. </a:t>
            </a:r>
            <a:r>
              <a:rPr lang="en-GB" sz="2000" dirty="0">
                <a:solidFill>
                  <a:srgbClr val="242424"/>
                </a:solidFill>
                <a:latin typeface="Arial" panose="020B0604020202020204" pitchFamily="34" charset="0"/>
                <a:ea typeface="Calibri" panose="020F0502020204030204" pitchFamily="34" charset="0"/>
              </a:rPr>
              <a:t>The linking of such stock videos was not always smooth.</a:t>
            </a:r>
            <a:endParaRPr lang="en-GB" sz="2000" dirty="0">
              <a:solidFill>
                <a:srgbClr val="0D0D0D"/>
              </a:solidFill>
              <a:latin typeface="Arial" panose="020B0604020202020204" pitchFamily="34" charset="0"/>
              <a:ea typeface="Calibri" panose="020F0502020204030204" pitchFamily="34" charset="0"/>
            </a:endParaRPr>
          </a:p>
          <a:p>
            <a:pPr marL="342900" lvl="0" indent="-342900">
              <a:buFont typeface="Arial" panose="020B0604020202020204" pitchFamily="34" charset="0"/>
              <a:buChar char="•"/>
              <a:tabLst>
                <a:tab pos="457200" algn="l"/>
              </a:tabLst>
            </a:pPr>
            <a:r>
              <a:rPr lang="en-GB" sz="2000" dirty="0">
                <a:solidFill>
                  <a:srgbClr val="0D0D0D"/>
                </a:solidFill>
                <a:effectLst/>
                <a:latin typeface="Arial" panose="020B0604020202020204" pitchFamily="34" charset="0"/>
                <a:ea typeface="Calibri" panose="020F0502020204030204" pitchFamily="34" charset="0"/>
              </a:rPr>
              <a:t>Limitations included lack of variety of both stock videos and avatar voices as well as some jumping of sound and video shots in places.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97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8F7D9-FC28-C823-CED0-D1A3A9CCC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BB2B0-2DF1-CDC0-97B6-AFC949C91DFA}"/>
              </a:ext>
            </a:extLst>
          </p:cNvPr>
          <p:cNvSpPr>
            <a:spLocks noGrp="1"/>
          </p:cNvSpPr>
          <p:nvPr>
            <p:ph type="title"/>
          </p:nvPr>
        </p:nvSpPr>
        <p:spPr>
          <a:xfrm>
            <a:off x="414103" y="-191343"/>
            <a:ext cx="11363794" cy="1325563"/>
          </a:xfrm>
        </p:spPr>
        <p:txBody>
          <a:bodyPr>
            <a:normAutofit fontScale="90000"/>
          </a:bodyPr>
          <a:lstStyle/>
          <a:p>
            <a:r>
              <a:rPr lang="en-US" sz="3600" dirty="0">
                <a:latin typeface="Arial" panose="020B0604020202020204" pitchFamily="34" charset="0"/>
                <a:cs typeface="Arial" panose="020B0604020202020204" pitchFamily="34" charset="0"/>
              </a:rPr>
              <a:t>Results: AI Text to video generation using the tool: Colossyan with permission to display for this conference</a:t>
            </a:r>
          </a:p>
        </p:txBody>
      </p:sp>
      <p:sp>
        <p:nvSpPr>
          <p:cNvPr id="5" name="Content Placeholder 4">
            <a:extLst>
              <a:ext uri="{FF2B5EF4-FFF2-40B4-BE49-F238E27FC236}">
                <a16:creationId xmlns:a16="http://schemas.microsoft.com/office/drawing/2014/main" id="{3846BA5B-FE7D-8010-C06C-41CA7F20C469}"/>
              </a:ext>
            </a:extLst>
          </p:cNvPr>
          <p:cNvSpPr>
            <a:spLocks noGrp="1"/>
          </p:cNvSpPr>
          <p:nvPr>
            <p:ph idx="1"/>
          </p:nvPr>
        </p:nvSpPr>
        <p:spPr>
          <a:xfrm>
            <a:off x="1603322" y="4366616"/>
            <a:ext cx="11533058"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a:p>
            <a:pPr marL="0" lvl="0" indent="0">
              <a:buNone/>
              <a:tabLst>
                <a:tab pos="457200" algn="l"/>
              </a:tabLst>
            </a:pPr>
            <a:endParaRPr lang="en-GB"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A9739E-73EE-4F70-8B25-DF0C350B78B1}"/>
              </a:ext>
            </a:extLst>
          </p:cNvPr>
          <p:cNvSpPr txBox="1">
            <a:spLocks/>
          </p:cNvSpPr>
          <p:nvPr/>
        </p:nvSpPr>
        <p:spPr>
          <a:xfrm>
            <a:off x="414103" y="1004341"/>
            <a:ext cx="11533058" cy="563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61DC3035-2194-0B02-C082-4F511EB9C9E1}"/>
              </a:ext>
            </a:extLst>
          </p:cNvPr>
          <p:cNvSpPr txBox="1"/>
          <p:nvPr/>
        </p:nvSpPr>
        <p:spPr>
          <a:xfrm>
            <a:off x="3046751" y="2626628"/>
            <a:ext cx="6093500" cy="369332"/>
          </a:xfrm>
          <a:prstGeom prst="rect">
            <a:avLst/>
          </a:prstGeom>
          <a:noFill/>
        </p:spPr>
        <p:txBody>
          <a:bodyPr wrap="square">
            <a:spAutoFit/>
          </a:bodyPr>
          <a:lstStyle/>
          <a:p>
            <a:pPr marL="0" lvl="0" indent="0">
              <a:buNone/>
              <a:tabLst>
                <a:tab pos="457200" algn="l"/>
              </a:tabLst>
            </a:pPr>
            <a:r>
              <a:rPr lang="en-GB" sz="1800" dirty="0">
                <a:solidFill>
                  <a:srgbClr val="0D0D0D"/>
                </a:solidFill>
                <a:effectLst/>
                <a:latin typeface="Arial" panose="020B0604020202020204" pitchFamily="34" charset="0"/>
                <a:ea typeface="Calibri" panose="020F0502020204030204" pitchFamily="34" charset="0"/>
              </a:rPr>
              <a:t>.</a:t>
            </a:r>
            <a:endParaRPr lang="en-GB" sz="18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0BC7911-8D23-7937-E203-F7C08BB856B3}"/>
              </a:ext>
            </a:extLst>
          </p:cNvPr>
          <p:cNvSpPr txBox="1">
            <a:spLocks/>
          </p:cNvSpPr>
          <p:nvPr/>
        </p:nvSpPr>
        <p:spPr>
          <a:xfrm>
            <a:off x="649887" y="1211002"/>
            <a:ext cx="11212642" cy="516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GB" dirty="0">
                <a:solidFill>
                  <a:srgbClr val="212121"/>
                </a:solidFill>
                <a:latin typeface="Helvetica Neue" panose="02000503000000020004" pitchFamily="2" charset="0"/>
              </a:rPr>
            </a:br>
            <a:endParaRPr lang="en-GB" dirty="0">
              <a:solidFill>
                <a:srgbClr val="212121"/>
              </a:solidFill>
              <a:latin typeface="Helvetica Neue" panose="02000503000000020004" pitchFamily="2" charset="0"/>
            </a:endParaRPr>
          </a:p>
          <a:p>
            <a:endParaRPr lang="en-US" dirty="0"/>
          </a:p>
        </p:txBody>
      </p:sp>
      <p:sp>
        <p:nvSpPr>
          <p:cNvPr id="7" name="TextBox 6">
            <a:extLst>
              <a:ext uri="{FF2B5EF4-FFF2-40B4-BE49-F238E27FC236}">
                <a16:creationId xmlns:a16="http://schemas.microsoft.com/office/drawing/2014/main" id="{DA64CCFA-4D30-0154-CBE7-96C7F4CC624F}"/>
              </a:ext>
            </a:extLst>
          </p:cNvPr>
          <p:cNvSpPr txBox="1"/>
          <p:nvPr/>
        </p:nvSpPr>
        <p:spPr>
          <a:xfrm>
            <a:off x="1049312" y="5853659"/>
            <a:ext cx="6565692" cy="369332"/>
          </a:xfrm>
          <a:prstGeom prst="rect">
            <a:avLst/>
          </a:prstGeom>
          <a:noFill/>
        </p:spPr>
        <p:txBody>
          <a:bodyPr wrap="square">
            <a:spAutoFit/>
          </a:bodyPr>
          <a:lstStyle/>
          <a:p>
            <a:r>
              <a:rPr lang="en-GB" sz="1800" dirty="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2" tooltip="Original URL: https://app.colossyan.com/share/4lwtp5xq. Click or tap if you trust this link."/>
              </a:rPr>
              <a:t>Link to </a:t>
            </a:r>
            <a:r>
              <a:rPr lang="en-GB" sz="180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2" tooltip="Original URL: https://app.colossyan.com/share/4lwtp5xq. Click or tap if you trust this link."/>
              </a:rPr>
              <a:t>Video: https</a:t>
            </a:r>
            <a:r>
              <a:rPr lang="en-GB" sz="1800" dirty="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2" tooltip="Original URL: https://app.colossyan.com/share/4lwtp5xq. Click or tap if you trust this link."/>
              </a:rPr>
              <a:t>://app.colossyan.com/share/4lwtp5xq</a:t>
            </a:r>
            <a:endParaRPr lang="en-GB" dirty="0"/>
          </a:p>
        </p:txBody>
      </p:sp>
      <p:pic>
        <p:nvPicPr>
          <p:cNvPr id="10" name="Picture 9" descr="A doctor standing in a room with several people in the background&#10;&#10;Description automatically generated">
            <a:extLst>
              <a:ext uri="{FF2B5EF4-FFF2-40B4-BE49-F238E27FC236}">
                <a16:creationId xmlns:a16="http://schemas.microsoft.com/office/drawing/2014/main" id="{2E5E2916-5E18-34DA-A850-DAA2CB8A80F8}"/>
              </a:ext>
            </a:extLst>
          </p:cNvPr>
          <p:cNvPicPr>
            <a:picLocks noChangeAspect="1"/>
          </p:cNvPicPr>
          <p:nvPr/>
        </p:nvPicPr>
        <p:blipFill>
          <a:blip r:embed="rId3"/>
          <a:stretch>
            <a:fillRect/>
          </a:stretch>
        </p:blipFill>
        <p:spPr>
          <a:xfrm>
            <a:off x="1049312" y="1214128"/>
            <a:ext cx="7925906" cy="4429743"/>
          </a:xfrm>
          <a:prstGeom prst="rect">
            <a:avLst/>
          </a:prstGeom>
        </p:spPr>
      </p:pic>
    </p:spTree>
    <p:extLst>
      <p:ext uri="{BB962C8B-B14F-4D97-AF65-F5344CB8AC3E}">
        <p14:creationId xmlns:p14="http://schemas.microsoft.com/office/powerpoint/2010/main" val="355987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002A3-B029-816F-5C26-64BDA4E33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A6054-1A71-556C-E971-FC6EE4303B10}"/>
              </a:ext>
            </a:extLst>
          </p:cNvPr>
          <p:cNvSpPr>
            <a:spLocks noGrp="1"/>
          </p:cNvSpPr>
          <p:nvPr>
            <p:ph type="title"/>
          </p:nvPr>
        </p:nvSpPr>
        <p:spPr>
          <a:xfrm>
            <a:off x="414103" y="-114561"/>
            <a:ext cx="11363794" cy="1325563"/>
          </a:xfrm>
        </p:spPr>
        <p:txBody>
          <a:bodyPr>
            <a:normAutofit fontScale="90000"/>
          </a:bodyPr>
          <a:lstStyle/>
          <a:p>
            <a:r>
              <a:rPr lang="en-US" sz="3600" dirty="0">
                <a:latin typeface="Arial" panose="020B0604020202020204" pitchFamily="34" charset="0"/>
                <a:cs typeface="Arial" panose="020B0604020202020204" pitchFamily="34" charset="0"/>
              </a:rPr>
              <a:t>Results: AI Text to video generation using the tool: Video gen with permission to display for this conference</a:t>
            </a:r>
          </a:p>
        </p:txBody>
      </p:sp>
      <p:sp>
        <p:nvSpPr>
          <p:cNvPr id="5" name="Content Placeholder 4">
            <a:extLst>
              <a:ext uri="{FF2B5EF4-FFF2-40B4-BE49-F238E27FC236}">
                <a16:creationId xmlns:a16="http://schemas.microsoft.com/office/drawing/2014/main" id="{B42DF80A-FE7C-9300-9FF0-6358A3592551}"/>
              </a:ext>
            </a:extLst>
          </p:cNvPr>
          <p:cNvSpPr>
            <a:spLocks noGrp="1"/>
          </p:cNvSpPr>
          <p:nvPr>
            <p:ph idx="1"/>
          </p:nvPr>
        </p:nvSpPr>
        <p:spPr>
          <a:xfrm>
            <a:off x="1603322" y="4366616"/>
            <a:ext cx="11533058"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a:p>
            <a:pPr marL="0" lvl="0" indent="0">
              <a:buNone/>
              <a:tabLst>
                <a:tab pos="457200" algn="l"/>
              </a:tabLst>
            </a:pPr>
            <a:endParaRPr lang="en-GB"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C9EE49-33C0-49F6-88AE-09BF9DA82500}"/>
              </a:ext>
            </a:extLst>
          </p:cNvPr>
          <p:cNvSpPr txBox="1">
            <a:spLocks/>
          </p:cNvSpPr>
          <p:nvPr/>
        </p:nvSpPr>
        <p:spPr>
          <a:xfrm>
            <a:off x="414103" y="1004341"/>
            <a:ext cx="11533058" cy="563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1F1F1889-FE0E-7881-1D0D-7834BBFEE98D}"/>
              </a:ext>
            </a:extLst>
          </p:cNvPr>
          <p:cNvSpPr txBox="1"/>
          <p:nvPr/>
        </p:nvSpPr>
        <p:spPr>
          <a:xfrm>
            <a:off x="3046751" y="2626628"/>
            <a:ext cx="6093500" cy="369332"/>
          </a:xfrm>
          <a:prstGeom prst="rect">
            <a:avLst/>
          </a:prstGeom>
          <a:noFill/>
        </p:spPr>
        <p:txBody>
          <a:bodyPr wrap="square">
            <a:spAutoFit/>
          </a:bodyPr>
          <a:lstStyle/>
          <a:p>
            <a:pPr marL="0" lvl="0" indent="0">
              <a:buNone/>
              <a:tabLst>
                <a:tab pos="457200" algn="l"/>
              </a:tabLst>
            </a:pPr>
            <a:r>
              <a:rPr lang="en-GB" sz="1800" dirty="0">
                <a:solidFill>
                  <a:srgbClr val="0D0D0D"/>
                </a:solidFill>
                <a:effectLst/>
                <a:latin typeface="Arial" panose="020B0604020202020204" pitchFamily="34" charset="0"/>
                <a:ea typeface="Calibri" panose="020F0502020204030204" pitchFamily="34" charset="0"/>
              </a:rPr>
              <a:t>.</a:t>
            </a:r>
            <a:endParaRPr lang="en-GB" sz="18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BE530E9-CEB9-E61A-F9DE-8C1B96FB7A02}"/>
              </a:ext>
            </a:extLst>
          </p:cNvPr>
          <p:cNvSpPr txBox="1">
            <a:spLocks/>
          </p:cNvSpPr>
          <p:nvPr/>
        </p:nvSpPr>
        <p:spPr>
          <a:xfrm>
            <a:off x="649887" y="1211002"/>
            <a:ext cx="11212642" cy="516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GB" dirty="0">
                <a:solidFill>
                  <a:srgbClr val="212121"/>
                </a:solidFill>
                <a:latin typeface="Helvetica Neue" panose="02000503000000020004" pitchFamily="2" charset="0"/>
              </a:rPr>
            </a:br>
            <a:endParaRPr lang="en-GB" dirty="0">
              <a:solidFill>
                <a:srgbClr val="212121"/>
              </a:solidFill>
              <a:latin typeface="Helvetica Neue" panose="02000503000000020004" pitchFamily="2" charset="0"/>
            </a:endParaRPr>
          </a:p>
          <a:p>
            <a:endParaRPr lang="en-US" dirty="0"/>
          </a:p>
        </p:txBody>
      </p:sp>
      <p:sp>
        <p:nvSpPr>
          <p:cNvPr id="7" name="TextBox 6">
            <a:extLst>
              <a:ext uri="{FF2B5EF4-FFF2-40B4-BE49-F238E27FC236}">
                <a16:creationId xmlns:a16="http://schemas.microsoft.com/office/drawing/2014/main" id="{06EDCD51-0490-D336-0196-A2CCA04B53B5}"/>
              </a:ext>
            </a:extLst>
          </p:cNvPr>
          <p:cNvSpPr txBox="1"/>
          <p:nvPr/>
        </p:nvSpPr>
        <p:spPr>
          <a:xfrm>
            <a:off x="958028" y="5630719"/>
            <a:ext cx="6567486" cy="646331"/>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hlinkClick r:id="rId2" tooltip="Original URL: https://liveuclac-my.sharepoint.com/:v:/g/personal/zchagun_ucl_ac_uk/ESh3XYdtWfxBtVSGHVCdL38BDO-s_euMc2ljGtGmT7De3g?e=tM6Y3O. Click or tap if you trust this link."/>
              </a:rPr>
              <a:t>Link to video:</a:t>
            </a:r>
          </a:p>
          <a:p>
            <a:r>
              <a:rPr kumimoji="0" lang="en-US" alt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hlinkClick r:id="rId2" tooltip="Original URL: https://liveuclac-my.sharepoint.com/:v:/g/personal/zchagun_ucl_ac_uk/ESh3XYdtWfxBtVSGHVCdL38BDO-s_euMc2ljGtGmT7De3g?e=tM6Y3O. Click or tap if you trust this link."/>
              </a:rPr>
              <a:t>Introduction to Neurology text to video..mp4</a:t>
            </a:r>
            <a:endParaRPr lang="en-GB" dirty="0"/>
          </a:p>
        </p:txBody>
      </p:sp>
      <p:pic>
        <p:nvPicPr>
          <p:cNvPr id="12" name="Picture 11" descr="A person wearing a mask and gloves looking at an x-ray&#10;&#10;Description automatically generated">
            <a:extLst>
              <a:ext uri="{FF2B5EF4-FFF2-40B4-BE49-F238E27FC236}">
                <a16:creationId xmlns:a16="http://schemas.microsoft.com/office/drawing/2014/main" id="{3C2A5612-81FC-94EE-37E7-E5ED2678D68A}"/>
              </a:ext>
            </a:extLst>
          </p:cNvPr>
          <p:cNvPicPr>
            <a:picLocks noChangeAspect="1"/>
          </p:cNvPicPr>
          <p:nvPr/>
        </p:nvPicPr>
        <p:blipFill>
          <a:blip r:embed="rId3"/>
          <a:stretch>
            <a:fillRect/>
          </a:stretch>
        </p:blipFill>
        <p:spPr>
          <a:xfrm>
            <a:off x="1075854" y="1206654"/>
            <a:ext cx="6744641" cy="3781953"/>
          </a:xfrm>
          <a:prstGeom prst="rect">
            <a:avLst/>
          </a:prstGeom>
        </p:spPr>
      </p:pic>
      <p:sp>
        <p:nvSpPr>
          <p:cNvPr id="15" name="Rectangle 3">
            <a:extLst>
              <a:ext uri="{FF2B5EF4-FFF2-40B4-BE49-F238E27FC236}">
                <a16:creationId xmlns:a16="http://schemas.microsoft.com/office/drawing/2014/main" id="{9A0801D4-D281-D194-98D2-453244A64699}"/>
              </a:ext>
            </a:extLst>
          </p:cNvPr>
          <p:cNvSpPr>
            <a:spLocks noChangeArrowheads="1"/>
          </p:cNvSpPr>
          <p:nvPr/>
        </p:nvSpPr>
        <p:spPr bwMode="auto">
          <a:xfrm>
            <a:off x="0" y="-146194"/>
            <a:ext cx="12192000" cy="292388"/>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lang="en-US" altLang="en-US" sz="1900" dirty="0">
                <a:latin typeface="Segoe UI" panose="020B0502040204020203" pitchFamily="34" charset="0"/>
                <a:cs typeface="Segoe UI" panose="020B050204020402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AutoShape 4">
            <a:hlinkClick r:id="rId2" tooltip="Original URL: https://liveuclac-my.sharepoint.com/:v:/g/personal/zchagun_ucl_ac_uk/ESh3XYdtWfxBtVSGHVCdL38BDO-s_euMc2ljGtGmT7De3g?e=tM6Y3O. Click or tap if you trust this link."/>
            <a:extLst>
              <a:ext uri="{FF2B5EF4-FFF2-40B4-BE49-F238E27FC236}">
                <a16:creationId xmlns:a16="http://schemas.microsoft.com/office/drawing/2014/main" id="{0209588A-38FF-500E-FFB2-2169D66F81DB}"/>
              </a:ext>
            </a:extLst>
          </p:cNvPr>
          <p:cNvSpPr>
            <a:spLocks noChangeAspect="1" noChangeArrowheads="1"/>
          </p:cNvSpPr>
          <p:nvPr/>
        </p:nvSpPr>
        <p:spPr bwMode="auto">
          <a:xfrm>
            <a:off x="76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14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41B9D-4036-B8D9-CDC0-D6B43972B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57399-FD1B-030C-D58A-2462D47D303F}"/>
              </a:ext>
            </a:extLst>
          </p:cNvPr>
          <p:cNvSpPr>
            <a:spLocks noGrp="1"/>
          </p:cNvSpPr>
          <p:nvPr>
            <p:ph type="title"/>
          </p:nvPr>
        </p:nvSpPr>
        <p:spPr>
          <a:xfrm>
            <a:off x="119920" y="-191343"/>
            <a:ext cx="12072079" cy="1325563"/>
          </a:xfrm>
        </p:spPr>
        <p:txBody>
          <a:bodyPr>
            <a:normAutofit fontScale="90000"/>
          </a:bodyPr>
          <a:lstStyle/>
          <a:p>
            <a:r>
              <a:rPr lang="en-US" sz="3600" dirty="0">
                <a:latin typeface="Arial" panose="020B0604020202020204" pitchFamily="34" charset="0"/>
                <a:cs typeface="Arial" panose="020B0604020202020204" pitchFamily="34" charset="0"/>
              </a:rPr>
              <a:t>Results: AI Text to video generation using the tool: Colossyan and also Synthesia with permission to display for this conference</a:t>
            </a:r>
          </a:p>
        </p:txBody>
      </p:sp>
      <p:sp>
        <p:nvSpPr>
          <p:cNvPr id="5" name="Content Placeholder 4">
            <a:extLst>
              <a:ext uri="{FF2B5EF4-FFF2-40B4-BE49-F238E27FC236}">
                <a16:creationId xmlns:a16="http://schemas.microsoft.com/office/drawing/2014/main" id="{A77272EB-A459-2030-07DD-08FE65319C02}"/>
              </a:ext>
            </a:extLst>
          </p:cNvPr>
          <p:cNvSpPr>
            <a:spLocks noGrp="1"/>
          </p:cNvSpPr>
          <p:nvPr>
            <p:ph idx="1"/>
          </p:nvPr>
        </p:nvSpPr>
        <p:spPr>
          <a:xfrm>
            <a:off x="1603322" y="4366616"/>
            <a:ext cx="11533058"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a:p>
            <a:pPr marL="0" lvl="0" indent="0">
              <a:buNone/>
              <a:tabLst>
                <a:tab pos="457200" algn="l"/>
              </a:tabLst>
            </a:pPr>
            <a:endParaRPr lang="en-GB"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7CCCD6A-0DCD-8BD1-0618-591D5F5BB9AD}"/>
              </a:ext>
            </a:extLst>
          </p:cNvPr>
          <p:cNvSpPr txBox="1">
            <a:spLocks/>
          </p:cNvSpPr>
          <p:nvPr/>
        </p:nvSpPr>
        <p:spPr>
          <a:xfrm>
            <a:off x="414103" y="1004341"/>
            <a:ext cx="11533058" cy="563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98E7636E-ECF6-3463-5178-831F7982D72F}"/>
              </a:ext>
            </a:extLst>
          </p:cNvPr>
          <p:cNvSpPr txBox="1"/>
          <p:nvPr/>
        </p:nvSpPr>
        <p:spPr>
          <a:xfrm>
            <a:off x="3046751" y="2626628"/>
            <a:ext cx="6093500" cy="369332"/>
          </a:xfrm>
          <a:prstGeom prst="rect">
            <a:avLst/>
          </a:prstGeom>
          <a:noFill/>
        </p:spPr>
        <p:txBody>
          <a:bodyPr wrap="square">
            <a:spAutoFit/>
          </a:bodyPr>
          <a:lstStyle/>
          <a:p>
            <a:pPr marL="0" lvl="0" indent="0">
              <a:buNone/>
              <a:tabLst>
                <a:tab pos="457200" algn="l"/>
              </a:tabLst>
            </a:pPr>
            <a:r>
              <a:rPr lang="en-GB" sz="1800" dirty="0">
                <a:solidFill>
                  <a:srgbClr val="0D0D0D"/>
                </a:solidFill>
                <a:effectLst/>
                <a:latin typeface="Arial" panose="020B0604020202020204" pitchFamily="34" charset="0"/>
                <a:ea typeface="Calibri" panose="020F0502020204030204" pitchFamily="34" charset="0"/>
              </a:rPr>
              <a:t>.</a:t>
            </a:r>
            <a:endParaRPr lang="en-GB" sz="18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706726C-14D6-D992-95E9-F3A4C09FF6D8}"/>
              </a:ext>
            </a:extLst>
          </p:cNvPr>
          <p:cNvSpPr txBox="1">
            <a:spLocks/>
          </p:cNvSpPr>
          <p:nvPr/>
        </p:nvSpPr>
        <p:spPr>
          <a:xfrm>
            <a:off x="649887" y="1211002"/>
            <a:ext cx="11212642" cy="516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GB" dirty="0">
                <a:solidFill>
                  <a:srgbClr val="212121"/>
                </a:solidFill>
                <a:latin typeface="Helvetica Neue" panose="02000503000000020004" pitchFamily="2" charset="0"/>
              </a:rPr>
            </a:br>
            <a:endParaRPr lang="en-GB" dirty="0">
              <a:solidFill>
                <a:srgbClr val="212121"/>
              </a:solidFill>
              <a:latin typeface="Helvetica Neue" panose="02000503000000020004" pitchFamily="2" charset="0"/>
            </a:endParaRPr>
          </a:p>
          <a:p>
            <a:endParaRPr lang="en-US" dirty="0"/>
          </a:p>
        </p:txBody>
      </p:sp>
      <p:sp>
        <p:nvSpPr>
          <p:cNvPr id="6" name="TextBox 5">
            <a:extLst>
              <a:ext uri="{FF2B5EF4-FFF2-40B4-BE49-F238E27FC236}">
                <a16:creationId xmlns:a16="http://schemas.microsoft.com/office/drawing/2014/main" id="{25FDCD4B-F9F6-B49E-3B41-C02FF3600B38}"/>
              </a:ext>
            </a:extLst>
          </p:cNvPr>
          <p:cNvSpPr txBox="1"/>
          <p:nvPr/>
        </p:nvSpPr>
        <p:spPr>
          <a:xfrm>
            <a:off x="2413417" y="3791883"/>
            <a:ext cx="6565692" cy="1754326"/>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https://app.colossyan.com/share/e9tgboe2</a:t>
            </a:r>
            <a:endPar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solidFill>
                <a:srgbClr val="0000FF"/>
              </a:solidFill>
              <a:latin typeface="Calibri" panose="020F0502020204030204" pitchFamily="34" charset="0"/>
              <a:cs typeface="Times New Roman" panose="02020603050405020304" pitchFamily="18" charset="0"/>
            </a:endParaRPr>
          </a:p>
          <a:p>
            <a:endParaRPr lang="en-GB" u="sng" dirty="0">
              <a:solidFill>
                <a:srgbClr val="0000FF"/>
              </a:solidFill>
              <a:latin typeface="Calibri" panose="020F0502020204030204" pitchFamily="34" charset="0"/>
              <a:cs typeface="Times New Roman" panose="02020603050405020304" pitchFamily="18" charset="0"/>
            </a:endParaRPr>
          </a:p>
          <a:p>
            <a:endParaRPr lang="en-GB" u="sng" dirty="0">
              <a:solidFill>
                <a:srgbClr val="0000FF"/>
              </a:solidFill>
              <a:latin typeface="Calibri" panose="020F0502020204030204" pitchFamily="34" charset="0"/>
              <a:cs typeface="Times New Roman" panose="02020603050405020304" pitchFamily="18" charset="0"/>
            </a:endParaRPr>
          </a:p>
          <a:p>
            <a:r>
              <a:rPr lang="en-GB" dirty="0">
                <a:hlinkClick r:id="rId3"/>
              </a:rPr>
              <a:t>https://share.synthesia.io/2fc1de13-5655-433e-b8e0-b81f9ba89690</a:t>
            </a:r>
            <a:endParaRPr lang="en-GB" dirty="0"/>
          </a:p>
          <a:p>
            <a:endParaRPr lang="en-GB" dirty="0"/>
          </a:p>
        </p:txBody>
      </p:sp>
      <p:sp>
        <p:nvSpPr>
          <p:cNvPr id="7" name="TextBox 6">
            <a:extLst>
              <a:ext uri="{FF2B5EF4-FFF2-40B4-BE49-F238E27FC236}">
                <a16:creationId xmlns:a16="http://schemas.microsoft.com/office/drawing/2014/main" id="{6796FB88-F410-8003-23AC-0565DFE1A0E0}"/>
              </a:ext>
            </a:extLst>
          </p:cNvPr>
          <p:cNvSpPr txBox="1"/>
          <p:nvPr/>
        </p:nvSpPr>
        <p:spPr>
          <a:xfrm>
            <a:off x="1269169" y="2576403"/>
            <a:ext cx="5546360" cy="369332"/>
          </a:xfrm>
          <a:prstGeom prst="rect">
            <a:avLst/>
          </a:prstGeom>
          <a:noFill/>
        </p:spPr>
        <p:txBody>
          <a:bodyPr wrap="square" rtlCol="0">
            <a:spAutoFit/>
          </a:bodyPr>
          <a:lstStyle/>
          <a:p>
            <a:r>
              <a:rPr lang="en-GB" dirty="0"/>
              <a:t>Our video example  links:</a:t>
            </a:r>
          </a:p>
        </p:txBody>
      </p:sp>
    </p:spTree>
    <p:extLst>
      <p:ext uri="{BB962C8B-B14F-4D97-AF65-F5344CB8AC3E}">
        <p14:creationId xmlns:p14="http://schemas.microsoft.com/office/powerpoint/2010/main" val="315881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9CE6E-AB78-AE2A-7D4E-59036E82C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CC41D-75EF-908B-6985-3A41756BB5B5}"/>
              </a:ext>
            </a:extLst>
          </p:cNvPr>
          <p:cNvSpPr>
            <a:spLocks noGrp="1"/>
          </p:cNvSpPr>
          <p:nvPr>
            <p:ph type="title"/>
          </p:nvPr>
        </p:nvSpPr>
        <p:spPr>
          <a:xfrm>
            <a:off x="414102" y="-191343"/>
            <a:ext cx="11533057" cy="1325563"/>
          </a:xfrm>
        </p:spPr>
        <p:txBody>
          <a:bodyPr>
            <a:normAutofit fontScale="90000"/>
          </a:bodyPr>
          <a:lstStyle/>
          <a:p>
            <a:r>
              <a:rPr lang="en-US" sz="3600" dirty="0">
                <a:latin typeface="Arial" panose="020B0604020202020204" pitchFamily="34" charset="0"/>
                <a:cs typeface="Arial" panose="020B0604020202020204" pitchFamily="34" charset="0"/>
              </a:rPr>
              <a:t>Results: AI Text to video generation using the tool: Midjourney; usage here allowed within terms of paid subscription</a:t>
            </a:r>
          </a:p>
        </p:txBody>
      </p:sp>
      <p:sp>
        <p:nvSpPr>
          <p:cNvPr id="5" name="Content Placeholder 4">
            <a:extLst>
              <a:ext uri="{FF2B5EF4-FFF2-40B4-BE49-F238E27FC236}">
                <a16:creationId xmlns:a16="http://schemas.microsoft.com/office/drawing/2014/main" id="{1A612A83-9E04-D744-6226-21B0B618A31F}"/>
              </a:ext>
            </a:extLst>
          </p:cNvPr>
          <p:cNvSpPr>
            <a:spLocks noGrp="1"/>
          </p:cNvSpPr>
          <p:nvPr>
            <p:ph idx="1"/>
          </p:nvPr>
        </p:nvSpPr>
        <p:spPr>
          <a:xfrm>
            <a:off x="489679" y="4308021"/>
            <a:ext cx="11533058"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a:p>
            <a:pPr marL="0" lvl="0" indent="0">
              <a:buNone/>
              <a:tabLst>
                <a:tab pos="457200" algn="l"/>
              </a:tabLst>
            </a:pPr>
            <a:endParaRPr lang="en-GB" sz="1400" dirty="0">
              <a:latin typeface="Arial" panose="020B0604020202020204" pitchFamily="34" charset="0"/>
              <a:cs typeface="Arial" panose="020B0604020202020204" pitchFamily="34" charset="0"/>
            </a:endParaRPr>
          </a:p>
          <a:p>
            <a:pPr marL="0" lvl="0" indent="0">
              <a:buNone/>
              <a:tabLst>
                <a:tab pos="457200" algn="l"/>
              </a:tabLst>
            </a:pPr>
            <a:r>
              <a:rPr lang="en-GB" sz="1400" dirty="0">
                <a:latin typeface="Arial" panose="020B0604020202020204" pitchFamily="34" charset="0"/>
                <a:cs typeface="Arial" panose="020B0604020202020204" pitchFamily="34" charset="0"/>
              </a:rPr>
              <a:t>                               Text Prompt to Midjourney 19/1/2024: ‘</a:t>
            </a:r>
            <a:r>
              <a:rPr lang="en-GB" sz="1400" i="0" dirty="0">
                <a:effectLst/>
                <a:latin typeface="Arial" panose="020B0604020202020204" pitchFamily="34" charset="0"/>
                <a:cs typeface="Arial" panose="020B0604020202020204" pitchFamily="34" charset="0"/>
              </a:rPr>
              <a:t>Patient walking with a walking stick photographic </a:t>
            </a:r>
            <a:r>
              <a:rPr lang="en-GB" sz="1400" i="0" dirty="0" err="1">
                <a:effectLst/>
                <a:latin typeface="Arial" panose="020B0604020202020204" pitchFamily="34" charset="0"/>
                <a:cs typeface="Arial" panose="020B0604020202020204" pitchFamily="34" charset="0"/>
              </a:rPr>
              <a:t>hyperrealistic</a:t>
            </a:r>
            <a:r>
              <a:rPr lang="en-GB" sz="1400" i="0" dirty="0">
                <a:effectLst/>
                <a:latin typeface="Arial" panose="020B0604020202020204" pitchFamily="34" charset="0"/>
                <a:cs typeface="Arial" panose="020B0604020202020204" pitchFamily="34" charset="0"/>
              </a:rPr>
              <a:t> quality ‘</a:t>
            </a:r>
          </a:p>
          <a:p>
            <a:pPr marL="0" lvl="0" indent="0">
              <a:buNone/>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Midjourney alpha iteration of version 5; Publisher Midjourney via Discord URL of the AI system. https://www.midjourney.com/home/</a:t>
            </a:r>
          </a:p>
          <a:p>
            <a:pPr marL="0" lvl="0" indent="0">
              <a:buNone/>
              <a:tabLst>
                <a:tab pos="457200" algn="l"/>
              </a:tabLst>
            </a:pPr>
            <a:r>
              <a:rPr lang="en-GB" sz="1400" dirty="0">
                <a:latin typeface="Arial" panose="020B0604020202020204" pitchFamily="34" charset="0"/>
                <a:cs typeface="Arial" panose="020B0604020202020204" pitchFamily="34" charset="0"/>
              </a:rPr>
              <a:t>                                                  Link to video:</a:t>
            </a:r>
          </a:p>
        </p:txBody>
      </p:sp>
      <p:sp>
        <p:nvSpPr>
          <p:cNvPr id="3" name="Content Placeholder 2">
            <a:extLst>
              <a:ext uri="{FF2B5EF4-FFF2-40B4-BE49-F238E27FC236}">
                <a16:creationId xmlns:a16="http://schemas.microsoft.com/office/drawing/2014/main" id="{903EE38E-C326-0686-1C19-89808148E549}"/>
              </a:ext>
            </a:extLst>
          </p:cNvPr>
          <p:cNvSpPr txBox="1">
            <a:spLocks/>
          </p:cNvSpPr>
          <p:nvPr/>
        </p:nvSpPr>
        <p:spPr>
          <a:xfrm>
            <a:off x="414103" y="1004341"/>
            <a:ext cx="11533058" cy="563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73351F64-2B74-CE5F-9AA8-C3D941B35AC0}"/>
              </a:ext>
            </a:extLst>
          </p:cNvPr>
          <p:cNvSpPr txBox="1"/>
          <p:nvPr/>
        </p:nvSpPr>
        <p:spPr>
          <a:xfrm>
            <a:off x="3046751" y="2626628"/>
            <a:ext cx="6093500" cy="369332"/>
          </a:xfrm>
          <a:prstGeom prst="rect">
            <a:avLst/>
          </a:prstGeom>
          <a:noFill/>
        </p:spPr>
        <p:txBody>
          <a:bodyPr wrap="square">
            <a:spAutoFit/>
          </a:bodyPr>
          <a:lstStyle/>
          <a:p>
            <a:pPr marL="0" lvl="0" indent="0">
              <a:buNone/>
              <a:tabLst>
                <a:tab pos="457200" algn="l"/>
              </a:tabLst>
            </a:pPr>
            <a:r>
              <a:rPr lang="en-GB" sz="1800" dirty="0">
                <a:solidFill>
                  <a:srgbClr val="0D0D0D"/>
                </a:solidFill>
                <a:effectLst/>
                <a:latin typeface="Arial" panose="020B0604020202020204" pitchFamily="34" charset="0"/>
                <a:ea typeface="Calibri" panose="020F0502020204030204" pitchFamily="34" charset="0"/>
              </a:rPr>
              <a:t>.</a:t>
            </a:r>
            <a:endParaRPr lang="en-GB" sz="18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58F67F44-5849-3BFB-CB83-011028CDBF58}"/>
              </a:ext>
            </a:extLst>
          </p:cNvPr>
          <p:cNvSpPr txBox="1">
            <a:spLocks/>
          </p:cNvSpPr>
          <p:nvPr/>
        </p:nvSpPr>
        <p:spPr>
          <a:xfrm>
            <a:off x="649887" y="1211002"/>
            <a:ext cx="11212642" cy="516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GB" dirty="0">
                <a:solidFill>
                  <a:srgbClr val="212121"/>
                </a:solidFill>
                <a:latin typeface="Helvetica Neue" panose="02000503000000020004" pitchFamily="2" charset="0"/>
              </a:rPr>
            </a:br>
            <a:endParaRPr lang="en-GB" dirty="0">
              <a:solidFill>
                <a:srgbClr val="212121"/>
              </a:solidFill>
              <a:latin typeface="Helvetica Neue" panose="02000503000000020004" pitchFamily="2" charset="0"/>
            </a:endParaRPr>
          </a:p>
          <a:p>
            <a:endParaRPr lang="en-US" dirty="0"/>
          </a:p>
        </p:txBody>
      </p:sp>
      <p:sp>
        <p:nvSpPr>
          <p:cNvPr id="7" name="TextBox 6">
            <a:extLst>
              <a:ext uri="{FF2B5EF4-FFF2-40B4-BE49-F238E27FC236}">
                <a16:creationId xmlns:a16="http://schemas.microsoft.com/office/drawing/2014/main" id="{ACEB7CC0-84CD-3539-0B7F-554D2022F2F0}"/>
              </a:ext>
            </a:extLst>
          </p:cNvPr>
          <p:cNvSpPr txBox="1"/>
          <p:nvPr/>
        </p:nvSpPr>
        <p:spPr>
          <a:xfrm>
            <a:off x="338526" y="974335"/>
            <a:ext cx="10769185"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This is the only example we are able to make of a text to novel video (not using stock videos). Whilst clearly being much more limited in terms of length and detail this approach does have the potential advantage of producing a wider range of novel material if there is further development.</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6EB7970-0EE3-E581-E9CB-9BA52EC74327}"/>
              </a:ext>
            </a:extLst>
          </p:cNvPr>
          <p:cNvSpPr txBox="1"/>
          <p:nvPr/>
        </p:nvSpPr>
        <p:spPr>
          <a:xfrm>
            <a:off x="2936876" y="5860874"/>
            <a:ext cx="6313249" cy="646331"/>
          </a:xfrm>
          <a:prstGeom prst="rect">
            <a:avLst/>
          </a:prstGeom>
          <a:noFill/>
        </p:spPr>
        <p:txBody>
          <a:bodyPr wrap="square">
            <a:spAutoFit/>
          </a:bodyPr>
          <a:lstStyle/>
          <a:p>
            <a:r>
              <a:rPr lang="en-GB" dirty="0">
                <a:hlinkClick r:id="rId2"/>
              </a:rPr>
              <a:t>https://cdn.midjourney.com/6a60ca78-caf7-4620-a674-1e78d8c88802/video.mp4</a:t>
            </a:r>
            <a:endParaRPr lang="en-GB" dirty="0"/>
          </a:p>
        </p:txBody>
      </p:sp>
      <p:pic>
        <p:nvPicPr>
          <p:cNvPr id="6" name="Picture 5" descr="A blurry image of two people walking with canes&#10;&#10;Description automatically generated">
            <a:extLst>
              <a:ext uri="{FF2B5EF4-FFF2-40B4-BE49-F238E27FC236}">
                <a16:creationId xmlns:a16="http://schemas.microsoft.com/office/drawing/2014/main" id="{06A37E36-9AE7-A8B1-E347-F58CC11BBA5C}"/>
              </a:ext>
            </a:extLst>
          </p:cNvPr>
          <p:cNvPicPr>
            <a:picLocks noChangeAspect="1"/>
          </p:cNvPicPr>
          <p:nvPr/>
        </p:nvPicPr>
        <p:blipFill>
          <a:blip r:embed="rId3"/>
          <a:stretch>
            <a:fillRect/>
          </a:stretch>
        </p:blipFill>
        <p:spPr>
          <a:xfrm>
            <a:off x="2745922" y="2496208"/>
            <a:ext cx="3510286" cy="2465129"/>
          </a:xfrm>
          <a:prstGeom prst="rect">
            <a:avLst/>
          </a:prstGeom>
        </p:spPr>
      </p:pic>
    </p:spTree>
    <p:extLst>
      <p:ext uri="{BB962C8B-B14F-4D97-AF65-F5344CB8AC3E}">
        <p14:creationId xmlns:p14="http://schemas.microsoft.com/office/powerpoint/2010/main" val="166531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800AF-113F-3793-FC88-26A2D6268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32373-12EE-E9D5-5785-BAED85DE4D98}"/>
              </a:ext>
            </a:extLst>
          </p:cNvPr>
          <p:cNvSpPr>
            <a:spLocks noGrp="1"/>
          </p:cNvSpPr>
          <p:nvPr>
            <p:ph type="title"/>
          </p:nvPr>
        </p:nvSpPr>
        <p:spPr>
          <a:xfrm>
            <a:off x="414103" y="-114561"/>
            <a:ext cx="11363794" cy="1325563"/>
          </a:xfrm>
        </p:spPr>
        <p:txBody>
          <a:bodyPr>
            <a:normAutofit/>
          </a:bodyPr>
          <a:lstStyle/>
          <a:p>
            <a:r>
              <a:rPr lang="en-US" sz="3600" dirty="0">
                <a:latin typeface="Arial" panose="020B0604020202020204" pitchFamily="34" charset="0"/>
                <a:cs typeface="Arial" panose="020B0604020202020204" pitchFamily="34" charset="0"/>
              </a:rPr>
              <a:t>Conclusion</a:t>
            </a:r>
          </a:p>
        </p:txBody>
      </p:sp>
      <p:sp>
        <p:nvSpPr>
          <p:cNvPr id="5" name="Content Placeholder 4">
            <a:extLst>
              <a:ext uri="{FF2B5EF4-FFF2-40B4-BE49-F238E27FC236}">
                <a16:creationId xmlns:a16="http://schemas.microsoft.com/office/drawing/2014/main" id="{DDDD896E-6F94-F8F5-3BEF-6FBCE7DACBBF}"/>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CD900158-F646-6908-529C-ACC48F541E72}"/>
              </a:ext>
            </a:extLst>
          </p:cNvPr>
          <p:cNvSpPr txBox="1">
            <a:spLocks/>
          </p:cNvSpPr>
          <p:nvPr/>
        </p:nvSpPr>
        <p:spPr>
          <a:xfrm>
            <a:off x="0" y="769859"/>
            <a:ext cx="11947161" cy="56373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000" dirty="0">
                <a:latin typeface="Arial" panose="020B0604020202020204" pitchFamily="34" charset="0"/>
                <a:cs typeface="Arial" panose="020B0604020202020204" pitchFamily="34" charset="0"/>
              </a:rPr>
              <a:t>AI generative tools to produce novel photographic images from text inputs  have been a widely available for a number of years. Despite this, use of this striking new technology is only just beginning to be explored for medical education.</a:t>
            </a:r>
          </a:p>
          <a:p>
            <a:pPr marL="342900" indent="-342900">
              <a:tabLst>
                <a:tab pos="457200" algn="l"/>
              </a:tabLst>
            </a:pPr>
            <a:r>
              <a:rPr lang="en-GB" sz="2000" dirty="0">
                <a:latin typeface="Arial" panose="020B0604020202020204" pitchFamily="34" charset="0"/>
                <a:cs typeface="Arial" panose="020B0604020202020204" pitchFamily="34" charset="0"/>
              </a:rPr>
              <a:t>AI text to video tools appear to be at an earlier stage than for AI text to image tools. In keeping with this there is currently little in the literature to show evidence of the use of such AI generated videos in medical education.</a:t>
            </a:r>
          </a:p>
          <a:p>
            <a:pPr marL="342900" indent="-342900">
              <a:tabLst>
                <a:tab pos="457200" algn="l"/>
              </a:tabLst>
            </a:pPr>
            <a:endParaRPr lang="en-GB" sz="2000" dirty="0">
              <a:latin typeface="Arial" panose="020B0604020202020204" pitchFamily="34" charset="0"/>
              <a:cs typeface="Arial" panose="020B0604020202020204" pitchFamily="34" charset="0"/>
            </a:endParaRPr>
          </a:p>
          <a:p>
            <a:pPr marL="342900" indent="-342900">
              <a:tabLst>
                <a:tab pos="457200" algn="l"/>
              </a:tabLst>
            </a:pPr>
            <a:r>
              <a:rPr lang="en-GB" sz="2000" dirty="0">
                <a:latin typeface="Arial" panose="020B0604020202020204" pitchFamily="34" charset="0"/>
                <a:cs typeface="Arial" panose="020B0604020202020204" pitchFamily="34" charset="0"/>
              </a:rPr>
              <a:t>Neurology is often viewed a s a difficult-even intimidating –subject by learners and yet remains important to teach not only because neurology conditions are common but also because neurology is a shortage specialty</a:t>
            </a:r>
          </a:p>
          <a:p>
            <a:pPr marL="342900" indent="-342900">
              <a:tabLst>
                <a:tab pos="457200" algn="l"/>
              </a:tabLst>
            </a:pPr>
            <a:endParaRPr lang="en-GB" sz="2000" dirty="0">
              <a:latin typeface="Arial" panose="020B0604020202020204" pitchFamily="34" charset="0"/>
              <a:cs typeface="Arial" panose="020B0604020202020204" pitchFamily="34" charset="0"/>
            </a:endParaRPr>
          </a:p>
          <a:p>
            <a:pPr marL="342900" indent="-342900">
              <a:tabLst>
                <a:tab pos="457200" algn="l"/>
              </a:tabLst>
            </a:pPr>
            <a:r>
              <a:rPr lang="en-GB" sz="2000" dirty="0">
                <a:latin typeface="Arial" panose="020B0604020202020204" pitchFamily="34" charset="0"/>
                <a:cs typeface="Arial" panose="020B0604020202020204" pitchFamily="34" charset="0"/>
              </a:rPr>
              <a:t>We explored in this presentation several widely available AI text to video generative tools and used these to produce proof of concept short videos on neurology education. </a:t>
            </a:r>
          </a:p>
          <a:p>
            <a:pPr marL="342900" indent="-342900">
              <a:tabLst>
                <a:tab pos="457200" algn="l"/>
              </a:tabLst>
            </a:pPr>
            <a:endParaRPr lang="en-GB" sz="2000" dirty="0">
              <a:latin typeface="Arial" panose="020B0604020202020204" pitchFamily="34" charset="0"/>
              <a:cs typeface="Arial" panose="020B0604020202020204" pitchFamily="34" charset="0"/>
            </a:endParaRPr>
          </a:p>
          <a:p>
            <a:pPr marL="342900" indent="-342900">
              <a:tabLst>
                <a:tab pos="457200" algn="l"/>
              </a:tabLst>
            </a:pPr>
            <a:r>
              <a:rPr lang="en-GB" sz="2000" dirty="0">
                <a:latin typeface="Arial" panose="020B0604020202020204" pitchFamily="34" charset="0"/>
                <a:cs typeface="Arial" panose="020B0604020202020204" pitchFamily="34" charset="0"/>
              </a:rPr>
              <a:t>There are a number of potential challenges for AI generated images and videos including copyright and the need for greater clarity on use of the original images used to train the tools. There is also the potential risk that preexisting stereotypes might be perpetuated.</a:t>
            </a:r>
          </a:p>
          <a:p>
            <a:pPr marL="342900" indent="-342900">
              <a:tabLst>
                <a:tab pos="457200" algn="l"/>
              </a:tabLst>
            </a:pPr>
            <a:r>
              <a:rPr lang="en-GB" sz="2000" dirty="0">
                <a:latin typeface="Arial" panose="020B0604020202020204" pitchFamily="34" charset="0"/>
                <a:cs typeface="Arial" panose="020B0604020202020204" pitchFamily="34" charset="0"/>
              </a:rPr>
              <a:t>However, given the ease with which these videos were produced we believe that this demonstrates a great potential future resource, not only for neurology education, but for medical education-and indeed education-more widely. </a:t>
            </a:r>
            <a:endParaRPr lang="en-US" dirty="0"/>
          </a:p>
        </p:txBody>
      </p:sp>
    </p:spTree>
    <p:extLst>
      <p:ext uri="{BB962C8B-B14F-4D97-AF65-F5344CB8AC3E}">
        <p14:creationId xmlns:p14="http://schemas.microsoft.com/office/powerpoint/2010/main" val="287681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B832-D221-951F-935A-F6D94EAC7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7A671-F2D3-4050-2D40-7409961FBE25}"/>
              </a:ext>
            </a:extLst>
          </p:cNvPr>
          <p:cNvSpPr>
            <a:spLocks noGrp="1"/>
          </p:cNvSpPr>
          <p:nvPr>
            <p:ph type="title"/>
          </p:nvPr>
        </p:nvSpPr>
        <p:spPr>
          <a:xfrm>
            <a:off x="414102" y="914020"/>
            <a:ext cx="11363794" cy="1325563"/>
          </a:xfrm>
        </p:spPr>
        <p:txBody>
          <a:bodyPr>
            <a:normAutofit/>
          </a:bodyPr>
          <a:lstStyle/>
          <a:p>
            <a:r>
              <a:rPr lang="en-US" sz="3600" dirty="0">
                <a:latin typeface="Arial" panose="020B0604020202020204" pitchFamily="34" charset="0"/>
                <a:cs typeface="Arial" panose="020B0604020202020204" pitchFamily="34" charset="0"/>
              </a:rPr>
              <a:t>Thank you…</a:t>
            </a:r>
          </a:p>
        </p:txBody>
      </p:sp>
      <p:sp>
        <p:nvSpPr>
          <p:cNvPr id="5" name="Content Placeholder 4">
            <a:extLst>
              <a:ext uri="{FF2B5EF4-FFF2-40B4-BE49-F238E27FC236}">
                <a16:creationId xmlns:a16="http://schemas.microsoft.com/office/drawing/2014/main" id="{D8C41A75-BBC2-FF14-9DA2-48F65A0C4610}"/>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5A91A434-F0C8-03B3-EBEB-140B74B5CDFB}"/>
              </a:ext>
            </a:extLst>
          </p:cNvPr>
          <p:cNvSpPr txBox="1">
            <a:spLocks/>
          </p:cNvSpPr>
          <p:nvPr/>
        </p:nvSpPr>
        <p:spPr>
          <a:xfrm>
            <a:off x="555555" y="3125327"/>
            <a:ext cx="11947161" cy="563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We are very grateful to Colossyan, Synthesia and Video gen for not only allowing us to present videos using a free account, but also in doing so in a very encouraging manner.</a:t>
            </a: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416597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AF42-ED89-0E12-2549-032D1FFC1898}"/>
              </a:ext>
            </a:extLst>
          </p:cNvPr>
          <p:cNvSpPr>
            <a:spLocks noGrp="1"/>
          </p:cNvSpPr>
          <p:nvPr>
            <p:ph type="title"/>
          </p:nvPr>
        </p:nvSpPr>
        <p:spPr>
          <a:xfrm>
            <a:off x="223604" y="-231281"/>
            <a:ext cx="10515600" cy="1325563"/>
          </a:xfrm>
        </p:spPr>
        <p:txBody>
          <a:bodyPr>
            <a:normAutofit/>
          </a:bodyPr>
          <a:lstStyle/>
          <a:p>
            <a:r>
              <a:rPr lang="en-US" sz="32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7A7E0EE0-031C-CE99-4CA3-737D15EDEC1D}"/>
              </a:ext>
            </a:extLst>
          </p:cNvPr>
          <p:cNvSpPr>
            <a:spLocks noGrp="1"/>
          </p:cNvSpPr>
          <p:nvPr>
            <p:ph idx="1"/>
          </p:nvPr>
        </p:nvSpPr>
        <p:spPr>
          <a:xfrm>
            <a:off x="1" y="1094282"/>
            <a:ext cx="12192000" cy="5763718"/>
          </a:xfrm>
        </p:spPr>
        <p:txBody>
          <a:bodyPr>
            <a:normAutofit/>
          </a:bodyPr>
          <a:lstStyle/>
          <a:p>
            <a:r>
              <a:rPr lang="en-GB" sz="1800" b="0" i="0" dirty="0">
                <a:effectLst/>
                <a:latin typeface="Arial" panose="020B0604020202020204" pitchFamily="34" charset="0"/>
                <a:cs typeface="Arial" panose="020B0604020202020204" pitchFamily="34" charset="0"/>
              </a:rPr>
              <a:t>Coheur, L. (2020). From Eliza to Siri and Beyond. </a:t>
            </a:r>
            <a:r>
              <a:rPr lang="en-GB" sz="1800" b="0" i="1" dirty="0">
                <a:effectLst/>
                <a:latin typeface="Arial" panose="020B0604020202020204" pitchFamily="34" charset="0"/>
                <a:cs typeface="Arial" panose="020B0604020202020204" pitchFamily="34" charset="0"/>
              </a:rPr>
              <a:t>Information Processing and Management of Uncertainty in Knowledge-Based Systems</a:t>
            </a:r>
            <a:r>
              <a:rPr lang="en-GB" sz="1800" b="0" i="0" dirty="0">
                <a:effectLst/>
                <a:latin typeface="Arial" panose="020B0604020202020204" pitchFamily="34" charset="0"/>
                <a:cs typeface="Arial" panose="020B0604020202020204" pitchFamily="34" charset="0"/>
              </a:rPr>
              <a:t>, pp.29–41. doi:https://doi.org/10.1007/978-3-030-50146-4_3.</a:t>
            </a:r>
          </a:p>
          <a:p>
            <a:r>
              <a:rPr lang="en-GB" sz="1800" dirty="0">
                <a:latin typeface="Arial" panose="020B0604020202020204" pitchFamily="34" charset="0"/>
                <a:cs typeface="Arial" panose="020B0604020202020204" pitchFamily="34" charset="0"/>
              </a:rPr>
              <a:t>Eze, C. and Misava, E. (2017). Lecture duration: A risk factor for quality teaching and learning in Higher Education. Integrity Journal of Education and Training, [online] 1, pp.1–5. Available at: https://ecommons.aku.edu/eastafrica_fhs_fhs/12/.</a:t>
            </a:r>
          </a:p>
          <a:p>
            <a:r>
              <a:rPr lang="en-GB" sz="1800" b="0" i="0" dirty="0">
                <a:effectLst/>
                <a:latin typeface="Arial" panose="020B0604020202020204" pitchFamily="34" charset="0"/>
                <a:cs typeface="Arial" panose="020B0604020202020204" pitchFamily="34" charset="0"/>
              </a:rPr>
              <a:t>Goodfellow, I., et al. (2014). "Generative Adversarial Nets." In Advances in Neural Information Processing Systems (NeurIPS).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a:effectLst/>
                <a:latin typeface="Arial" panose="020B0604020202020204" pitchFamily="34" charset="0"/>
                <a:ea typeface="Calibri" panose="020F0502020204030204" pitchFamily="34" charset="0"/>
                <a:cs typeface="Times New Roman" panose="02020603050405020304" pitchFamily="18" charset="0"/>
              </a:rPr>
              <a:t>Proceedings of the 27th International Conference on Neural Information Processing Systems - Volume 2 December 2014 Pages 2672–2680</a:t>
            </a:r>
            <a:endParaRPr lang="en-GB" sz="1800" dirty="0">
              <a:latin typeface="Arial" panose="020B0604020202020204" pitchFamily="34" charset="0"/>
              <a:cs typeface="Arial" panose="020B0604020202020204" pitchFamily="34" charset="0"/>
            </a:endParaRPr>
          </a:p>
          <a:p>
            <a:r>
              <a:rPr lang="en-GB" sz="1800" b="0" i="0" dirty="0">
                <a:effectLst/>
                <a:latin typeface="Arial" panose="020B0604020202020204" pitchFamily="34" charset="0"/>
                <a:cs typeface="Arial" panose="020B0604020202020204" pitchFamily="34" charset="0"/>
              </a:rPr>
              <a:t>Kingma, D.P. and Welling, M. (2019). An Introduction to Variational Autoencoders. Foundations and Trends® in Machine Learning, 12(4), pp.307–392. doi:https://doi.org/10.1561/2200000056. </a:t>
            </a:r>
          </a:p>
          <a:p>
            <a:r>
              <a:rPr lang="en-GB" sz="1800" b="0" i="0" dirty="0">
                <a:effectLst/>
                <a:latin typeface="Arial" panose="020B0604020202020204" pitchFamily="34" charset="0"/>
                <a:cs typeface="Arial" panose="020B0604020202020204" pitchFamily="34" charset="0"/>
              </a:rPr>
              <a:t>Kumar A, Burr P, Young TM. Using AI Text-to-Image Generation to Create Novel Illustrations for Medical Education: Current Limitations as Illustrated by Hypothyroidism and Horner Syndrome. JMIR Med Educ. 2024 Feb 22;10:e52155. doi: 10.2196/52155. PMID: 38386400; PMCID: PMC10921331.</a:t>
            </a:r>
          </a:p>
          <a:p>
            <a:r>
              <a:rPr lang="en-GB" sz="1800" dirty="0">
                <a:effectLst/>
                <a:latin typeface="Arial" panose="020B0604020202020204" pitchFamily="34" charset="0"/>
                <a:ea typeface="Calibri" panose="020F0502020204030204" pitchFamily="34" charset="0"/>
                <a:cs typeface="Arial" panose="020B0604020202020204" pitchFamily="34" charset="0"/>
              </a:rPr>
              <a:t>Hill K. Consent, confidentiality and record keeping for the recording and usage of medical images. J Vis Commun Med. 2006 Jun;29(2):76-9. doi: 10.1080/01405110600863365. PMID: 16928590.    </a:t>
            </a: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Lau, K.H.V., Hamlyn, E., Williams, T.J., Qureshi, M.M., Mak, K., Mian, A., Cervantes-Arslanian, A., Zhu, S. and Takahashi, C. (2021). The Effects of Video Instruction on Neuroscience Intensive Care Unit Nursing Skills in Case Presentations and Neurological Examinations. </a:t>
            </a:r>
            <a:r>
              <a:rPr lang="en-GB"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Journal of Neuroscience Nursing</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[online] 53(3), pp.129–133. doi:https://doi.org/10.1097/JNN.0000000000000591.</a:t>
            </a:r>
            <a:endParaRPr lang="en-GB" sz="1800" dirty="0">
              <a:latin typeface="Arial" panose="020B0604020202020204" pitchFamily="34" charset="0"/>
              <a:cs typeface="Arial" panose="020B0604020202020204" pitchFamily="34" charset="0"/>
            </a:endParaRPr>
          </a:p>
          <a:p>
            <a:pPr marL="0" indent="0">
              <a:buNone/>
            </a:pPr>
            <a:endParaRPr lang="en-GB" sz="1500" dirty="0">
              <a:latin typeface="Arial" panose="020B0604020202020204" pitchFamily="34" charset="0"/>
              <a:ea typeface="Times New Roman" panose="02020603050405020304" pitchFamily="18" charset="0"/>
              <a:cs typeface="Arial" panose="020B0604020202020204" pitchFamily="34" charset="0"/>
            </a:endParaRPr>
          </a:p>
          <a:p>
            <a:endParaRPr lang="en-GB" sz="1500" dirty="0">
              <a:latin typeface="Arial" panose="020B0604020202020204" pitchFamily="34" charset="0"/>
              <a:ea typeface="Times New Roman" panose="02020603050405020304" pitchFamily="18" charset="0"/>
              <a:cs typeface="Arial" panose="020B0604020202020204" pitchFamily="34" charset="0"/>
            </a:endParaRPr>
          </a:p>
          <a:p>
            <a:endParaRPr lang="en-GB" sz="1500"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3366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69149-97ED-2951-AC44-0B0F07342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1F87E-6922-175A-BAA0-FAE188CBBD80}"/>
              </a:ext>
            </a:extLst>
          </p:cNvPr>
          <p:cNvSpPr>
            <a:spLocks noGrp="1"/>
          </p:cNvSpPr>
          <p:nvPr>
            <p:ph type="title"/>
          </p:nvPr>
        </p:nvSpPr>
        <p:spPr>
          <a:xfrm>
            <a:off x="223604" y="-231281"/>
            <a:ext cx="10515600" cy="1325563"/>
          </a:xfrm>
        </p:spPr>
        <p:txBody>
          <a:bodyPr>
            <a:normAutofit/>
          </a:bodyPr>
          <a:lstStyle/>
          <a:p>
            <a:r>
              <a:rPr lang="en-US" sz="3200" dirty="0">
                <a:latin typeface="Arial" panose="020B0604020202020204" pitchFamily="34" charset="0"/>
                <a:cs typeface="Arial" panose="020B0604020202020204" pitchFamily="34" charset="0"/>
              </a:rPr>
              <a:t>References continued</a:t>
            </a:r>
          </a:p>
        </p:txBody>
      </p:sp>
      <p:sp>
        <p:nvSpPr>
          <p:cNvPr id="3" name="Content Placeholder 2">
            <a:extLst>
              <a:ext uri="{FF2B5EF4-FFF2-40B4-BE49-F238E27FC236}">
                <a16:creationId xmlns:a16="http://schemas.microsoft.com/office/drawing/2014/main" id="{A3AEE4AD-A340-A48F-715E-54A25C4CCADA}"/>
              </a:ext>
            </a:extLst>
          </p:cNvPr>
          <p:cNvSpPr>
            <a:spLocks noGrp="1"/>
          </p:cNvSpPr>
          <p:nvPr>
            <p:ph idx="1"/>
          </p:nvPr>
        </p:nvSpPr>
        <p:spPr>
          <a:xfrm>
            <a:off x="1" y="1094282"/>
            <a:ext cx="12192000" cy="5763718"/>
          </a:xfrm>
        </p:spPr>
        <p:txBody>
          <a:bodyPr>
            <a:normAutofit/>
          </a:bodyPr>
          <a:lstStyle/>
          <a:p>
            <a:r>
              <a:rPr lang="en-GB" sz="1800" b="0" i="0" dirty="0">
                <a:effectLst/>
                <a:latin typeface="Arial" panose="020B0604020202020204" pitchFamily="34" charset="0"/>
                <a:cs typeface="Arial" panose="020B0604020202020204" pitchFamily="34" charset="0"/>
              </a:rPr>
              <a:t>Mitrev, D. (2018). Vid2Vid Explanation - Conditional GANs for Video-to-Video Synthesis. [online] Available at: </a:t>
            </a:r>
            <a:r>
              <a:rPr lang="en-GB" sz="1800" b="0" i="0" u="sng"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https://neurohive.io/en/state-of-the-art/vid2vid-conditional-gans-for-video-to-video-synthesis/</a:t>
            </a:r>
            <a:r>
              <a:rPr lang="en-GB" sz="1800" b="0" i="0" dirty="0">
                <a:effectLst/>
                <a:latin typeface="Arial" panose="020B0604020202020204" pitchFamily="34" charset="0"/>
                <a:cs typeface="Arial" panose="020B0604020202020204" pitchFamily="34" charset="0"/>
              </a:rPr>
              <a:t>.   </a:t>
            </a:r>
          </a:p>
          <a:p>
            <a:r>
              <a:rPr lang="en-GB" sz="1800" b="0" i="0" dirty="0">
                <a:effectLst/>
                <a:latin typeface="Arial" panose="020B0604020202020204" pitchFamily="34" charset="0"/>
                <a:cs typeface="Arial" panose="020B0604020202020204" pitchFamily="34" charset="0"/>
              </a:rPr>
              <a:t>Nature. Why Nature will not allow the use of generative AI in images and video. 2023 Jun;618(7964):214. doi: 10.1038/d41586-023-01546-4. PMID: 37286651.</a:t>
            </a:r>
          </a:p>
          <a:p>
            <a:r>
              <a:rPr lang="en-GB" sz="1800" dirty="0">
                <a:effectLst/>
                <a:latin typeface="Arial" panose="020B0604020202020204" pitchFamily="34" charset="0"/>
                <a:ea typeface="Calibri" panose="020F0502020204030204" pitchFamily="34" charset="0"/>
                <a:cs typeface="Arial" panose="020B0604020202020204" pitchFamily="34" charset="0"/>
              </a:rPr>
              <a:t>Nong, L., Liao, C., Ye, J.H., Wei, C., Zhao, C., Nong, W., 2022. The STEAM </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learning performance and sustainable inquiry behavior of college students in China. Front Psychol 13. </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https://doi.org/10.3389/FPSYG.2022.975515</a:t>
            </a:r>
            <a:endPar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1800" b="0" i="0" dirty="0">
                <a:solidFill>
                  <a:srgbClr val="212121"/>
                </a:solidFill>
                <a:effectLst/>
                <a:latin typeface="Arial" panose="020B0604020202020204" pitchFamily="34" charset="0"/>
                <a:cs typeface="Arial" panose="020B0604020202020204" pitchFamily="34" charset="0"/>
              </a:rPr>
              <a:t>Perumalla C, Kearse L, Peven M, Laufer S, Goll C, Wise B, Yang S, Pugh C. AI-Based Video Segmentation: Procedural Steps or Basic Maneuvers? J Surg Res. 2023 Mar;283:500-506. doi: 10.1016/j.jss.2022.10.069. Epub 2022 Nov 24. PMID: 36436286; PMCID: PMC10368211.</a:t>
            </a:r>
            <a:endParaRPr lang="en-GB" sz="1800" b="0" i="0" dirty="0">
              <a:effectLst/>
              <a:latin typeface="Arial" panose="020B0604020202020204" pitchFamily="34" charset="0"/>
              <a:cs typeface="Arial" panose="020B0604020202020204" pitchFamily="34" charset="0"/>
            </a:endParaRPr>
          </a:p>
          <a:p>
            <a:r>
              <a:rPr lang="en-GB" sz="1800" b="0" i="0" dirty="0">
                <a:effectLst/>
                <a:latin typeface="Arial" panose="020B0604020202020204" pitchFamily="34" charset="0"/>
                <a:cs typeface="Arial" panose="020B0604020202020204" pitchFamily="34" charset="0"/>
              </a:rPr>
              <a:t>openai.com. (2021). CLIP: Connecting text and images. [online] Available at: </a:t>
            </a:r>
            <a:r>
              <a:rPr lang="en-GB" sz="1800" b="0" i="0" u="sng"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https://openai.com/research/clip</a:t>
            </a:r>
            <a:r>
              <a:rPr lang="en-GB" sz="1800" b="0" i="0" dirty="0">
                <a:effectLst/>
                <a:latin typeface="Arial" panose="020B0604020202020204" pitchFamily="34" charset="0"/>
                <a:cs typeface="Arial" panose="020B0604020202020204" pitchFamily="34" charset="0"/>
              </a:rPr>
              <a:t>.  </a:t>
            </a: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Seneviratne, U., Ding, C., Bower, S., Craig, S., Leech, M. and Phan, T.G. (2014). Video-based training improves the accuracy of seizure diagnosis. </a:t>
            </a:r>
            <a:r>
              <a:rPr lang="en-GB"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Journal of Neurology, Neurosurgery &amp; Psychiatry</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[online] 85(4), pp.466–470. doi:https://doi.org/10.1136/jnnp-2013-306618.</a:t>
            </a:r>
            <a:endParaRPr lang="en-GB" sz="1800" b="0" i="0" dirty="0">
              <a:effectLst/>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Stuart, J. and Rutherford, R.J.D. (1978). MEDICAL STUDENT CONCENTRATION DURING LECTURES. The Lancet, [online] 312(8088), pp.514–516. doi:https://doi.org/10.1016/S0140-6736(78)92233-X.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b="0" i="0" dirty="0">
                <a:effectLst/>
                <a:latin typeface="Arial" panose="020B0604020202020204" pitchFamily="34" charset="0"/>
                <a:cs typeface="Arial" panose="020B0604020202020204" pitchFamily="34" charset="0"/>
              </a:rPr>
              <a:t>White, M. (2023). A Brief History of Generative AI. [online] Medium. Available at: </a:t>
            </a:r>
            <a:r>
              <a:rPr lang="en-GB" sz="1800" b="0" i="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https://matthewdwhite.medium.com/a-brief-history-of-generative-ai-cb1837e67106</a:t>
            </a:r>
            <a:endParaRPr lang="en-GB" sz="1800" b="0" i="0" dirty="0">
              <a:effectLst/>
              <a:latin typeface="Arial" panose="020B0604020202020204" pitchFamily="34" charset="0"/>
              <a:cs typeface="Arial" panose="020B0604020202020204" pitchFamily="34" charset="0"/>
            </a:endParaRPr>
          </a:p>
          <a:p>
            <a:endParaRPr lang="en-GB" sz="13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500" dirty="0">
              <a:latin typeface="Arial" panose="020B0604020202020204" pitchFamily="34" charset="0"/>
              <a:ea typeface="Times New Roman" panose="02020603050405020304" pitchFamily="18" charset="0"/>
              <a:cs typeface="Arial" panose="020B0604020202020204" pitchFamily="34" charset="0"/>
            </a:endParaRPr>
          </a:p>
          <a:p>
            <a:endParaRPr lang="en-GB" sz="1500" dirty="0">
              <a:latin typeface="Arial" panose="020B0604020202020204" pitchFamily="34" charset="0"/>
              <a:ea typeface="Times New Roman" panose="02020603050405020304" pitchFamily="18" charset="0"/>
              <a:cs typeface="Arial" panose="020B0604020202020204" pitchFamily="34" charset="0"/>
            </a:endParaRPr>
          </a:p>
          <a:p>
            <a:endParaRPr lang="en-GB" sz="1500"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87313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97B1-BB62-C4E2-55BC-5E313AD9CF6D}"/>
              </a:ext>
            </a:extLst>
          </p:cNvPr>
          <p:cNvSpPr>
            <a:spLocks noGrp="1"/>
          </p:cNvSpPr>
          <p:nvPr>
            <p:ph type="title"/>
          </p:nvPr>
        </p:nvSpPr>
        <p:spPr>
          <a:xfrm>
            <a:off x="838200" y="-42391"/>
            <a:ext cx="10515600" cy="1325563"/>
          </a:xfrm>
        </p:spPr>
        <p:txBody>
          <a:bodyPr>
            <a:normAutofit/>
          </a:bodyPr>
          <a:lstStyle/>
          <a:p>
            <a:r>
              <a:rPr lang="en-US" sz="3600" dirty="0">
                <a:latin typeface="Arial" panose="020B0604020202020204" pitchFamily="34" charset="0"/>
                <a:cs typeface="Arial" panose="020B0604020202020204" pitchFamily="34" charset="0"/>
              </a:rPr>
              <a:t>Introduction to AI generated images part 1:</a:t>
            </a:r>
          </a:p>
        </p:txBody>
      </p:sp>
      <p:sp>
        <p:nvSpPr>
          <p:cNvPr id="3" name="Content Placeholder 2">
            <a:extLst>
              <a:ext uri="{FF2B5EF4-FFF2-40B4-BE49-F238E27FC236}">
                <a16:creationId xmlns:a16="http://schemas.microsoft.com/office/drawing/2014/main" id="{84E6190B-6922-4656-2890-C797678CD981}"/>
              </a:ext>
            </a:extLst>
          </p:cNvPr>
          <p:cNvSpPr>
            <a:spLocks noGrp="1"/>
          </p:cNvSpPr>
          <p:nvPr>
            <p:ph idx="1"/>
          </p:nvPr>
        </p:nvSpPr>
        <p:spPr>
          <a:xfrm>
            <a:off x="489679" y="1075846"/>
            <a:ext cx="11212642" cy="5161763"/>
          </a:xfrm>
        </p:spPr>
        <p:txBody>
          <a:bodyPr>
            <a:normAutofit/>
          </a:bodyPr>
          <a:lstStyle/>
          <a:p>
            <a:pPr marL="0" indent="0">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endParaRPr lang="en-GB" sz="2000" dirty="0">
              <a:solidFill>
                <a:srgbClr val="21212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cs typeface="Arial" panose="020B0604020202020204" pitchFamily="34" charset="0"/>
              </a:rPr>
              <a:t>Medical images are fundamental in medical education, allowing not only clear illustrations of specific medical conditions, but also aiding knowledge transfer through multimedia delivery.</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cs typeface="Arial" panose="020B0604020202020204" pitchFamily="34" charset="0"/>
              </a:rPr>
              <a:t>Traditional use of medical images in medical education has been based on patient photographs. However, such an approach has a number of potential limitations including the important aspects of obtaining adequate consent and confidentiality (Hill 2006).</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cs typeface="Arial" panose="020B0604020202020204" pitchFamily="34" charset="0"/>
              </a:rPr>
              <a:t>A potential alternative approach to traditional photography has emerged through generative tools using artificial intelligence (AI) </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cs typeface="Arial" panose="020B0604020202020204" pitchFamily="34" charset="0"/>
              </a:rPr>
              <a:t>The rapid introduction of artificial intelligence (AI) has impacted many of areas of professional life, including medical education. </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cs typeface="Arial" panose="020B0604020202020204" pitchFamily="34" charset="0"/>
              </a:rPr>
              <a:t>One key area within AI has been that of tools that allow rapid production of novel images from text prompts.</a:t>
            </a:r>
          </a:p>
        </p:txBody>
      </p:sp>
    </p:spTree>
    <p:extLst>
      <p:ext uri="{BB962C8B-B14F-4D97-AF65-F5344CB8AC3E}">
        <p14:creationId xmlns:p14="http://schemas.microsoft.com/office/powerpoint/2010/main" val="331327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20802-34DF-E3F5-146A-67C1ED1C7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B8718-966B-6242-DAFA-426E6B7E5D8A}"/>
              </a:ext>
            </a:extLst>
          </p:cNvPr>
          <p:cNvSpPr>
            <a:spLocks noGrp="1"/>
          </p:cNvSpPr>
          <p:nvPr>
            <p:ph type="title"/>
          </p:nvPr>
        </p:nvSpPr>
        <p:spPr>
          <a:xfrm>
            <a:off x="838200" y="-228367"/>
            <a:ext cx="10515600" cy="1325563"/>
          </a:xfrm>
        </p:spPr>
        <p:txBody>
          <a:bodyPr>
            <a:normAutofit/>
          </a:bodyPr>
          <a:lstStyle/>
          <a:p>
            <a:r>
              <a:rPr lang="en-US" sz="3600" dirty="0">
                <a:latin typeface="Arial" panose="020B0604020202020204" pitchFamily="34" charset="0"/>
                <a:cs typeface="Arial" panose="020B0604020202020204" pitchFamily="34" charset="0"/>
              </a:rPr>
              <a:t>Introduction to AI generated images part 2</a:t>
            </a:r>
          </a:p>
        </p:txBody>
      </p:sp>
      <p:sp>
        <p:nvSpPr>
          <p:cNvPr id="3" name="Content Placeholder 2">
            <a:extLst>
              <a:ext uri="{FF2B5EF4-FFF2-40B4-BE49-F238E27FC236}">
                <a16:creationId xmlns:a16="http://schemas.microsoft.com/office/drawing/2014/main" id="{1BA4BA98-1D25-EAC0-D24C-301DC55501FE}"/>
              </a:ext>
            </a:extLst>
          </p:cNvPr>
          <p:cNvSpPr>
            <a:spLocks noGrp="1"/>
          </p:cNvSpPr>
          <p:nvPr>
            <p:ph idx="1"/>
          </p:nvPr>
        </p:nvSpPr>
        <p:spPr>
          <a:xfrm>
            <a:off x="314793" y="2004952"/>
            <a:ext cx="11877207" cy="5161763"/>
          </a:xfrm>
        </p:spPr>
        <p:txBody>
          <a:bodyPr>
            <a:normAutofit/>
          </a:bodyPr>
          <a:lstStyle/>
          <a:p>
            <a:pPr marL="0" indent="0">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endParaRPr lang="en-GB" sz="2000" dirty="0">
              <a:solidFill>
                <a:srgbClr val="21212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endParaRPr lang="en-GB" sz="2000" dirty="0">
              <a:solidFill>
                <a:srgbClr val="21212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endParaRPr lang="en-GB" sz="2000" dirty="0">
              <a:solidFill>
                <a:srgbClr val="21212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endParaRPr lang="en-GB" sz="2000" dirty="0">
              <a:solidFill>
                <a:srgbClr val="21212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endParaRPr lang="en-GB" sz="2000" dirty="0">
              <a:solidFill>
                <a:srgbClr val="212121"/>
              </a:solidFill>
              <a:latin typeface="Arial" panose="020B0604020202020204" pitchFamily="34" charset="0"/>
              <a:cs typeface="Arial" panose="020B0604020202020204" pitchFamily="34" charset="0"/>
            </a:endParaRPr>
          </a:p>
          <a:p>
            <a:pPr marL="324000" lvl="0" indent="0">
              <a:buNone/>
              <a:tabLst>
                <a:tab pos="457200" algn="l"/>
              </a:tabLst>
            </a:pPr>
            <a:r>
              <a:rPr lang="en-GB" sz="1600" dirty="0">
                <a:solidFill>
                  <a:srgbClr val="212121"/>
                </a:solidFill>
                <a:latin typeface="Arial" panose="020B0604020202020204" pitchFamily="34" charset="0"/>
                <a:cs typeface="Arial" panose="020B0604020202020204" pitchFamily="34" charset="0"/>
              </a:rPr>
              <a:t>Figure 2: A novel image to illustrate clinical features of a common medical condition (hypothyroidism) produced using an AI text to image generation tool not based on a patient (Kumar et al 2024)</a:t>
            </a:r>
          </a:p>
          <a:p>
            <a:pPr marL="324000" lvl="0" indent="0">
              <a:buNone/>
              <a:tabLst>
                <a:tab pos="457200" algn="l"/>
              </a:tabLst>
            </a:pPr>
            <a:endParaRPr lang="en-GB" sz="2000" dirty="0">
              <a:solidFill>
                <a:srgbClr val="21212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cs typeface="Arial" panose="020B0604020202020204" pitchFamily="34" charset="0"/>
              </a:rPr>
              <a:t>Whilst such still medical images may prove to be very useful in medical education, increasingly education itself has relied more on the use of videos in addition to – or instead of - still images. </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cs typeface="Arial" panose="020B0604020202020204" pitchFamily="34" charset="0"/>
              </a:rPr>
              <a:t>In our presentation we consider how AI might potentially play an important role in the generation  of future medical education videos.</a:t>
            </a:r>
          </a:p>
        </p:txBody>
      </p:sp>
      <p:pic>
        <p:nvPicPr>
          <p:cNvPr id="5" name="Picture 4">
            <a:extLst>
              <a:ext uri="{FF2B5EF4-FFF2-40B4-BE49-F238E27FC236}">
                <a16:creationId xmlns:a16="http://schemas.microsoft.com/office/drawing/2014/main" id="{0977091B-7889-ABFE-EA53-436765C74875}"/>
              </a:ext>
            </a:extLst>
          </p:cNvPr>
          <p:cNvPicPr>
            <a:picLocks noChangeAspect="1"/>
          </p:cNvPicPr>
          <p:nvPr/>
        </p:nvPicPr>
        <p:blipFill>
          <a:blip r:embed="rId2"/>
          <a:stretch>
            <a:fillRect/>
          </a:stretch>
        </p:blipFill>
        <p:spPr>
          <a:xfrm>
            <a:off x="3518915" y="1548819"/>
            <a:ext cx="2851905" cy="2868063"/>
          </a:xfrm>
          <a:prstGeom prst="rect">
            <a:avLst/>
          </a:prstGeom>
        </p:spPr>
      </p:pic>
      <p:sp>
        <p:nvSpPr>
          <p:cNvPr id="7" name="TextBox 6">
            <a:extLst>
              <a:ext uri="{FF2B5EF4-FFF2-40B4-BE49-F238E27FC236}">
                <a16:creationId xmlns:a16="http://schemas.microsoft.com/office/drawing/2014/main" id="{80A6AC0B-9B01-B48C-3A82-5605DCCE1C2A}"/>
              </a:ext>
            </a:extLst>
          </p:cNvPr>
          <p:cNvSpPr txBox="1"/>
          <p:nvPr/>
        </p:nvSpPr>
        <p:spPr>
          <a:xfrm>
            <a:off x="499671" y="807389"/>
            <a:ext cx="11692329" cy="646331"/>
          </a:xfrm>
          <a:prstGeom prst="rect">
            <a:avLst/>
          </a:prstGeom>
          <a:noFill/>
        </p:spPr>
        <p:txBody>
          <a:bodyPr wrap="square">
            <a:spAutoFit/>
          </a:bodyPr>
          <a:lstStyle/>
          <a:p>
            <a:pPr marL="342900" lvl="0" indent="-342900">
              <a:buFont typeface="Arial" panose="020B0604020202020204" pitchFamily="34" charset="0"/>
              <a:buChar char="•"/>
              <a:tabLst>
                <a:tab pos="457200" algn="l"/>
              </a:tabLst>
            </a:pPr>
            <a:r>
              <a:rPr lang="en-GB" sz="1800" dirty="0">
                <a:solidFill>
                  <a:srgbClr val="212121"/>
                </a:solidFill>
                <a:latin typeface="Arial" panose="020B0604020202020204" pitchFamily="34" charset="0"/>
                <a:cs typeface="Arial" panose="020B0604020202020204" pitchFamily="34" charset="0"/>
              </a:rPr>
              <a:t>One of our co-authors (Prof Young) has recently published an example of how such </a:t>
            </a:r>
            <a:r>
              <a:rPr lang="en-GB" dirty="0">
                <a:solidFill>
                  <a:srgbClr val="212121"/>
                </a:solidFill>
                <a:latin typeface="Arial" panose="020B0604020202020204" pitchFamily="34" charset="0"/>
                <a:cs typeface="Arial" panose="020B0604020202020204" pitchFamily="34" charset="0"/>
              </a:rPr>
              <a:t>AI text to image tools</a:t>
            </a:r>
            <a:r>
              <a:rPr lang="en-GB" sz="1800" dirty="0">
                <a:solidFill>
                  <a:srgbClr val="212121"/>
                </a:solidFill>
                <a:latin typeface="Arial" panose="020B0604020202020204" pitchFamily="34" charset="0"/>
                <a:cs typeface="Arial" panose="020B0604020202020204" pitchFamily="34" charset="0"/>
              </a:rPr>
              <a:t> can be used to produce photographic </a:t>
            </a:r>
            <a:r>
              <a:rPr lang="en-GB" dirty="0">
                <a:solidFill>
                  <a:srgbClr val="212121"/>
                </a:solidFill>
                <a:latin typeface="Arial" panose="020B0604020202020204" pitchFamily="34" charset="0"/>
                <a:cs typeface="Arial" panose="020B0604020202020204" pitchFamily="34" charset="0"/>
              </a:rPr>
              <a:t>quality</a:t>
            </a:r>
            <a:r>
              <a:rPr lang="en-GB" sz="1800" dirty="0">
                <a:solidFill>
                  <a:srgbClr val="212121"/>
                </a:solidFill>
                <a:latin typeface="Arial" panose="020B0604020202020204" pitchFamily="34" charset="0"/>
                <a:cs typeface="Arial" panose="020B0604020202020204" pitchFamily="34" charset="0"/>
              </a:rPr>
              <a:t> novel images </a:t>
            </a:r>
            <a:r>
              <a:rPr lang="en-GB" dirty="0">
                <a:solidFill>
                  <a:srgbClr val="212121"/>
                </a:solidFill>
                <a:latin typeface="Arial" panose="020B0604020202020204" pitchFamily="34" charset="0"/>
                <a:cs typeface="Arial" panose="020B0604020202020204" pitchFamily="34" charset="0"/>
              </a:rPr>
              <a:t>which could be used in medical education (Figure 2)</a:t>
            </a:r>
            <a:r>
              <a:rPr lang="en-GB" sz="1800" dirty="0">
                <a:solidFill>
                  <a:srgbClr val="2121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03292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47774-A647-54E6-0C26-223D780BE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A028C-CA6A-2847-F827-D4062768CA8C}"/>
              </a:ext>
            </a:extLst>
          </p:cNvPr>
          <p:cNvSpPr>
            <a:spLocks noGrp="1"/>
          </p:cNvSpPr>
          <p:nvPr>
            <p:ph type="title"/>
          </p:nvPr>
        </p:nvSpPr>
        <p:spPr>
          <a:xfrm>
            <a:off x="424721" y="216354"/>
            <a:ext cx="10799163" cy="1325563"/>
          </a:xfrm>
        </p:spPr>
        <p:txBody>
          <a:bodyPr>
            <a:normAutofit/>
          </a:bodyPr>
          <a:lstStyle/>
          <a:p>
            <a:r>
              <a:rPr lang="en-US" sz="3600" dirty="0">
                <a:latin typeface="Arial" panose="020B0604020202020204" pitchFamily="34" charset="0"/>
                <a:cs typeface="Arial" panose="020B0604020202020204" pitchFamily="34" charset="0"/>
              </a:rPr>
              <a:t>The use of non-AI generated videos in neurology education: evidence base </a:t>
            </a:r>
          </a:p>
        </p:txBody>
      </p:sp>
      <p:sp>
        <p:nvSpPr>
          <p:cNvPr id="3" name="Content Placeholder 2">
            <a:extLst>
              <a:ext uri="{FF2B5EF4-FFF2-40B4-BE49-F238E27FC236}">
                <a16:creationId xmlns:a16="http://schemas.microsoft.com/office/drawing/2014/main" id="{A9EB1763-C7C1-EC9F-7283-B4FF518788F4}"/>
              </a:ext>
            </a:extLst>
          </p:cNvPr>
          <p:cNvSpPr>
            <a:spLocks noGrp="1"/>
          </p:cNvSpPr>
          <p:nvPr>
            <p:ph idx="1"/>
          </p:nvPr>
        </p:nvSpPr>
        <p:spPr>
          <a:xfrm>
            <a:off x="164892" y="1696237"/>
            <a:ext cx="11602387" cy="5161763"/>
          </a:xfrm>
        </p:spPr>
        <p:txBody>
          <a:bodyPr>
            <a:normAutofit fontScale="77500" lnSpcReduction="20000"/>
          </a:bodyPr>
          <a:lstStyle/>
          <a:p>
            <a:pPr marL="0" indent="0">
              <a:buNone/>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p>
            <a:pPr>
              <a:tabLst>
                <a:tab pos="1456690" algn="l"/>
              </a:tabLst>
            </a:pPr>
            <a:r>
              <a:rPr lang="en-GB" sz="2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Video-based training improves the accuracy of seizure diagnosis </a:t>
            </a:r>
            <a:endParaRPr lang="en-GB" sz="2200" kern="100" dirty="0">
              <a:effectLst/>
              <a:latin typeface="Arial" panose="020B0604020202020204" pitchFamily="34" charset="0"/>
              <a:ea typeface="Calibri" panose="020F0502020204030204" pitchFamily="34" charset="0"/>
              <a:cs typeface="Arial" panose="020B0604020202020204" pitchFamily="34" charset="0"/>
            </a:endParaRPr>
          </a:p>
          <a:p>
            <a:pPr>
              <a:tabLst>
                <a:tab pos="1456690" algn="l"/>
              </a:tabLst>
            </a:pPr>
            <a:r>
              <a:rPr lang="en-GB"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(Seneviratne et al. 2014) This study looked at improving 103 medical students’ ability to identify the diagnostic differences between epileptic seizures and psychogenic seizures. Twenty video clips of unknown length were shown once to each student in the first stage of the study (Seneviratne et al. 2014). In the second stage, a single one-hour lecture was given on diagnosis and classification of ES and PNES. No videos were used in the third or fourth stages. In three months, medical students achieved results comparable to that of emergency medicine trainees. However, it remains uncertain to what extent students worked outside of these teaching sessions and there was a high (&gt;50%) attrition rate in this study.</a:t>
            </a:r>
          </a:p>
          <a:p>
            <a:pPr marL="0" indent="0">
              <a:buNone/>
              <a:tabLst>
                <a:tab pos="1456690" algn="l"/>
              </a:tabLst>
            </a:pPr>
            <a:endParaRPr lang="en-GB"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tabLst>
                <a:tab pos="1456690" algn="l"/>
              </a:tabLst>
            </a:pPr>
            <a:r>
              <a:rPr lang="en-GB" sz="2200" b="1" kern="100" dirty="0">
                <a:effectLst/>
                <a:latin typeface="Arial" panose="020B0604020202020204" pitchFamily="34" charset="0"/>
                <a:ea typeface="Calibri" panose="020F0502020204030204" pitchFamily="34" charset="0"/>
                <a:cs typeface="Arial" panose="020B0604020202020204" pitchFamily="34" charset="0"/>
              </a:rPr>
              <a:t>The effects of video instruction on a neuroscience intensive care unit nursing skills in case presentations and neurological examinations</a:t>
            </a:r>
            <a:endParaRPr lang="en-GB" sz="2200" kern="100" dirty="0">
              <a:effectLst/>
              <a:latin typeface="Arial" panose="020B0604020202020204" pitchFamily="34" charset="0"/>
              <a:ea typeface="Calibri" panose="020F0502020204030204" pitchFamily="34" charset="0"/>
              <a:cs typeface="Arial" panose="020B0604020202020204" pitchFamily="34" charset="0"/>
            </a:endParaRPr>
          </a:p>
          <a:p>
            <a:pPr>
              <a:tabLst>
                <a:tab pos="1456690" algn="l"/>
              </a:tabLst>
            </a:pPr>
            <a:r>
              <a:rPr lang="en-GB" sz="2200" kern="100" dirty="0">
                <a:effectLst/>
                <a:latin typeface="Arial" panose="020B0604020202020204" pitchFamily="34" charset="0"/>
                <a:ea typeface="Calibri" panose="020F0502020204030204" pitchFamily="34" charset="0"/>
                <a:cs typeface="Arial" panose="020B0604020202020204" pitchFamily="34" charset="0"/>
              </a:rPr>
              <a:t>70 nurses working in a neuroscience intensive care unit ward were assessed on their ability to present clinical details of a patient as well as conduct a neurological examination and given a score out of 100 based on the examiner’s consensus (Lau et al. 2021). They were split up into a control group (n = 37) and intervention group (n = 33). A 5-minute video was given to the intervention group and 3 weeks later the intervention group score increased from 54 to 60, whilst the control group remained the same at 67 (Lau et al. 2021). Due to a lack of objective ways of measuring performance, human or unconscious bias could affect the results of this investigation. </a:t>
            </a:r>
          </a:p>
          <a:p>
            <a:pPr marL="0" indent="0">
              <a:lnSpc>
                <a:spcPct val="107000"/>
              </a:lnSpc>
              <a:spcAft>
                <a:spcPts val="800"/>
              </a:spcAft>
              <a:buNone/>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5298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AD41D-F4A5-95A2-7894-878701291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B6F0A-5978-A9C4-BA1A-0896A6144F81}"/>
              </a:ext>
            </a:extLst>
          </p:cNvPr>
          <p:cNvSpPr>
            <a:spLocks noGrp="1"/>
          </p:cNvSpPr>
          <p:nvPr>
            <p:ph type="title"/>
          </p:nvPr>
        </p:nvSpPr>
        <p:spPr>
          <a:xfrm>
            <a:off x="164892" y="-233351"/>
            <a:ext cx="11632366" cy="1325563"/>
          </a:xfrm>
        </p:spPr>
        <p:txBody>
          <a:bodyPr>
            <a:normAutofit/>
          </a:bodyPr>
          <a:lstStyle/>
          <a:p>
            <a:r>
              <a:rPr lang="en-US" sz="3200" dirty="0">
                <a:latin typeface="Arial" panose="020B0604020202020204" pitchFamily="34" charset="0"/>
                <a:cs typeface="Arial" panose="020B0604020202020204" pitchFamily="34" charset="0"/>
              </a:rPr>
              <a:t>Existing use of non-AI generated videos in neurology education </a:t>
            </a:r>
          </a:p>
        </p:txBody>
      </p:sp>
      <p:sp>
        <p:nvSpPr>
          <p:cNvPr id="3" name="Content Placeholder 2">
            <a:extLst>
              <a:ext uri="{FF2B5EF4-FFF2-40B4-BE49-F238E27FC236}">
                <a16:creationId xmlns:a16="http://schemas.microsoft.com/office/drawing/2014/main" id="{632E2466-9C74-C7DA-60D5-F9144D311C32}"/>
              </a:ext>
            </a:extLst>
          </p:cNvPr>
          <p:cNvSpPr>
            <a:spLocks noGrp="1"/>
          </p:cNvSpPr>
          <p:nvPr>
            <p:ph idx="1"/>
          </p:nvPr>
        </p:nvSpPr>
        <p:spPr>
          <a:xfrm>
            <a:off x="164892" y="869430"/>
            <a:ext cx="12027108" cy="5988569"/>
          </a:xfrm>
        </p:spPr>
        <p:txBody>
          <a:bodyPr>
            <a:normAutofit fontScale="70000" lnSpcReduction="20000"/>
          </a:bodyPr>
          <a:lstStyle/>
          <a:p>
            <a:pPr marL="0" indent="0">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2000" b="1" dirty="0">
                <a:effectLst/>
                <a:latin typeface="Arial" panose="020B0604020202020204" pitchFamily="34" charset="0"/>
                <a:ea typeface="Calibri" panose="020F0502020204030204" pitchFamily="34" charset="0"/>
                <a:cs typeface="Arial" panose="020B0604020202020204" pitchFamily="34" charset="0"/>
              </a:rPr>
              <a:t>Searches were conducted on the open access web pages of </a:t>
            </a:r>
            <a:r>
              <a:rPr lang="en-GB" sz="2000" b="1" dirty="0">
                <a:latin typeface="Arial" panose="020B0604020202020204" pitchFamily="34" charset="0"/>
                <a:ea typeface="Calibri" panose="020F0502020204030204" pitchFamily="34" charset="0"/>
                <a:cs typeface="Arial" panose="020B0604020202020204" pitchFamily="34" charset="0"/>
              </a:rPr>
              <a:t>some key national and international neurology </a:t>
            </a:r>
            <a:r>
              <a:rPr lang="en-GB" sz="2000" b="1" dirty="0">
                <a:effectLst/>
                <a:latin typeface="Arial" panose="020B0604020202020204" pitchFamily="34" charset="0"/>
                <a:ea typeface="Calibri" panose="020F0502020204030204" pitchFamily="34" charset="0"/>
                <a:cs typeface="Arial" panose="020B0604020202020204" pitchFamily="34" charset="0"/>
              </a:rPr>
              <a:t>websites </a:t>
            </a:r>
            <a:r>
              <a:rPr lang="en-GB" sz="2000" b="1" dirty="0">
                <a:latin typeface="Arial" panose="020B0604020202020204" pitchFamily="34" charset="0"/>
                <a:ea typeface="Calibri" panose="020F0502020204030204" pitchFamily="34" charset="0"/>
                <a:cs typeface="Arial" panose="020B0604020202020204" pitchFamily="34" charset="0"/>
              </a:rPr>
              <a:t>for </a:t>
            </a:r>
            <a:r>
              <a:rPr lang="en-GB" sz="2000" b="1" dirty="0">
                <a:effectLst/>
                <a:latin typeface="Arial" panose="020B0604020202020204" pitchFamily="34" charset="0"/>
                <a:ea typeface="Calibri" panose="020F0502020204030204" pitchFamily="34" charset="0"/>
                <a:cs typeface="Arial" panose="020B0604020202020204" pitchFamily="34" charset="0"/>
              </a:rPr>
              <a:t>the following associations :  Association of British Neurologists, The American Academy of Neurology , American Neurological Association (ANA), World Federation of Neurology and Association of British Neurologists</a:t>
            </a:r>
          </a:p>
          <a:p>
            <a:pPr>
              <a:lnSpc>
                <a:spcPct val="107000"/>
              </a:lnSpc>
              <a:spcAft>
                <a:spcPts val="800"/>
              </a:spcAft>
            </a:pPr>
            <a:r>
              <a:rPr lang="en-GB" sz="2000" b="1" dirty="0">
                <a:effectLst/>
                <a:latin typeface="Arial" panose="020B0604020202020204" pitchFamily="34" charset="0"/>
                <a:ea typeface="Calibri" panose="020F0502020204030204" pitchFamily="34" charset="0"/>
                <a:cs typeface="Arial" panose="020B0604020202020204" pitchFamily="34" charset="0"/>
              </a:rPr>
              <a:t>The number , length and content  of neurology teaching videos which were available to the public was determined . The following were the results found:</a:t>
            </a: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Association of British Neurologists : Yielded 31 videos ranging from 5 minutes to 1 hour 6 minute in length. The majority of the videos were between 40-50 minutes. Topics as diverse as stroke, headache and central nervous system infections were covered. </a:t>
            </a: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The European Academy of Neurology :  74 videos were found, with the longest being a conference recording which lasted 3 hours and 41 minutes, and the shortest being a video about brain health which was 3 minutes long. 81 podcasts had also been published, although these required subscriptions to access. </a:t>
            </a: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The American Academy of Neurology: There were ten videos that were available on the website, ranging from 51 minutes to 1 hour 1 minute, the majority of which were around 1 hour long. These covered topics such as epilepsy , pain medicine and vascular neurology. </a:t>
            </a: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American Neurological Association (ANA): 5 educational videos were identified ranging from 3 minutes to 1 hour 7 minutes, covering topics such as stroke therapeutics , autoimmune CNS disorders and CSF venous fistulas. 27 podcasts were also identified which were around 20 minutes long each.</a:t>
            </a: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World Federation of Neurology : 91 videos were identified , ranging from 3 minutes to 1 hour 43 minutes in length- with the majority of videos being under an hour. These covered topics such as the global burden of neurological diseases,  management strategies for dementia and stroke prevention. </a:t>
            </a:r>
          </a:p>
          <a:p>
            <a:pPr>
              <a:lnSpc>
                <a:spcPct val="107000"/>
              </a:lnSpc>
              <a:spcAft>
                <a:spcPts val="800"/>
              </a:spcAft>
            </a:pPr>
            <a:r>
              <a:rPr lang="en-GB" sz="2000" b="1" u="sng" dirty="0">
                <a:effectLst/>
                <a:latin typeface="Arial" panose="020B0604020202020204" pitchFamily="34" charset="0"/>
                <a:ea typeface="Calibri" panose="020F0502020204030204" pitchFamily="34" charset="0"/>
                <a:cs typeface="Arial" panose="020B0604020202020204" pitchFamily="34" charset="0"/>
              </a:rPr>
              <a:t>Overall,  211 videos were identified across all websites , their lengths ranged from 3 minutes to 3 hours and 41 minutes. These demonstrate the widespread current use of videos for neurology education.</a:t>
            </a:r>
            <a:br>
              <a:rPr lang="en-GB" sz="2000" dirty="0">
                <a:effectLst/>
                <a:latin typeface="Arial" panose="020B0604020202020204" pitchFamily="34" charset="0"/>
                <a:ea typeface="Calibri" panose="020F0502020204030204" pitchFamily="34" charset="0"/>
                <a:cs typeface="Arial" panose="020B0604020202020204" pitchFamily="34" charset="0"/>
              </a:rPr>
            </a:br>
            <a:endParaRPr lang="en-GB"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4289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3E153-54C4-1CB9-C900-705EA8C4A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E15D0-70C5-424F-0A30-A8C26BA1CAD0}"/>
              </a:ext>
            </a:extLst>
          </p:cNvPr>
          <p:cNvSpPr>
            <a:spLocks noGrp="1"/>
          </p:cNvSpPr>
          <p:nvPr>
            <p:ph type="title"/>
          </p:nvPr>
        </p:nvSpPr>
        <p:spPr>
          <a:xfrm>
            <a:off x="808218" y="-218361"/>
            <a:ext cx="10799163" cy="1325563"/>
          </a:xfrm>
        </p:spPr>
        <p:txBody>
          <a:bodyPr>
            <a:normAutofit/>
          </a:bodyPr>
          <a:lstStyle/>
          <a:p>
            <a:r>
              <a:rPr lang="en-US" sz="3200" dirty="0">
                <a:latin typeface="Arial" panose="020B0604020202020204" pitchFamily="34" charset="0"/>
                <a:cs typeface="Arial" panose="020B0604020202020204" pitchFamily="34" charset="0"/>
              </a:rPr>
              <a:t>AI text to video generation</a:t>
            </a:r>
          </a:p>
        </p:txBody>
      </p:sp>
      <p:sp>
        <p:nvSpPr>
          <p:cNvPr id="3" name="Content Placeholder 2">
            <a:extLst>
              <a:ext uri="{FF2B5EF4-FFF2-40B4-BE49-F238E27FC236}">
                <a16:creationId xmlns:a16="http://schemas.microsoft.com/office/drawing/2014/main" id="{68BECEBF-7D71-C941-1398-7BD177A9413F}"/>
              </a:ext>
            </a:extLst>
          </p:cNvPr>
          <p:cNvSpPr>
            <a:spLocks noGrp="1"/>
          </p:cNvSpPr>
          <p:nvPr>
            <p:ph idx="1"/>
          </p:nvPr>
        </p:nvSpPr>
        <p:spPr>
          <a:xfrm>
            <a:off x="0" y="950872"/>
            <a:ext cx="11767279" cy="5907128"/>
          </a:xfrm>
        </p:spPr>
        <p:txBody>
          <a:bodyPr>
            <a:normAutofit fontScale="92500" lnSpcReduction="20000"/>
          </a:bodyPr>
          <a:lstStyle/>
          <a:p>
            <a:pPr marL="0" indent="0">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dirty="0">
                <a:latin typeface="Arial" panose="020B0604020202020204" pitchFamily="34" charset="0"/>
                <a:cs typeface="Arial" panose="020B0604020202020204" pitchFamily="34" charset="0"/>
              </a:rPr>
              <a:t>AI text to video generation arises from the concept of generative AI which itself can be traced back to the creation of the first chatbot called Eliza in 1966, used to simulate conversations with a psychotherapist (Coheur 2020).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Since then, the development of neural networks, natural language processing, computer vision, and machine learning have allowed other forms of generational AI to be created such as AI text to video (White 2023).</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Notably, the use of Generative Adversarial Networks(GANs) since 2014 facilitates the generation of realistic outputs by pitting a generator against a discriminator. This adversarial training forces the generator to improve(Goodfellow et al 2014).</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Whilst GANs were initially used to generate </a:t>
            </a:r>
            <a:r>
              <a:rPr lang="en-GB" sz="1800" b="0" i="0" dirty="0">
                <a:solidFill>
                  <a:srgbClr val="000000"/>
                </a:solidFill>
                <a:effectLst/>
                <a:latin typeface="Arial" panose="020B0604020202020204" pitchFamily="34" charset="0"/>
                <a:cs typeface="Arial" panose="020B0604020202020204" pitchFamily="34" charset="0"/>
              </a:rPr>
              <a:t>realistic text </a:t>
            </a:r>
            <a:r>
              <a:rPr lang="en-GB" sz="1800" b="0" i="0" dirty="0">
                <a:effectLst/>
                <a:latin typeface="Arial" panose="020B0604020202020204" pitchFamily="34" charset="0"/>
                <a:cs typeface="Arial" panose="020B0604020202020204" pitchFamily="34" charset="0"/>
              </a:rPr>
              <a:t>responses, Diedrik Kingma and Max Welling introduced variational autoencoders to have images and videos also as output (Kingma and Welling, 2019)</a:t>
            </a: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 intersection of AI text generation with computer vision techniques has been pivotal in enhancing the visual quality of generated videos. Models like CLIP (Contrastive Language-Image Pre-training) , introduced by OpenAI in 2021, demonstrated the power of joint training large-scale datasets containing both text and image pairs, improving the model’s understanding of textual descriptions in relation to visual content(openai.com, 2021).</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Determining the first text to video generator is difficult due to incremental advancements in the field. </a:t>
            </a:r>
            <a:r>
              <a:rPr lang="en-GB" sz="1800" b="0" i="0" dirty="0">
                <a:solidFill>
                  <a:srgbClr val="000000"/>
                </a:solidFill>
                <a:effectLst/>
                <a:latin typeface="Arial" panose="020B0604020202020204" pitchFamily="34" charset="0"/>
                <a:cs typeface="Arial" panose="020B0604020202020204" pitchFamily="34" charset="0"/>
              </a:rPr>
              <a:t>However, a notable early example that laid the foundation for subsequent developments is NVIDIA's Vid2vid, introduced in 2018 (Mitrev 2018</a:t>
            </a:r>
            <a:r>
              <a:rPr lang="en-GB" sz="1800" b="0" i="0" dirty="0">
                <a:solidFill>
                  <a:srgbClr val="000000"/>
                </a:solidFill>
                <a:effectLst/>
                <a:latin typeface="Aptos" panose="020B0004020202020204" pitchFamily="34" charset="0"/>
              </a:rPr>
              <a: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5400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A38AC-E548-F01B-BDB4-5377E8BAD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89B54-0F69-D654-5257-6A1E6DDC4C88}"/>
              </a:ext>
            </a:extLst>
          </p:cNvPr>
          <p:cNvSpPr>
            <a:spLocks noGrp="1"/>
          </p:cNvSpPr>
          <p:nvPr>
            <p:ph type="title"/>
          </p:nvPr>
        </p:nvSpPr>
        <p:spPr>
          <a:xfrm>
            <a:off x="554637" y="36472"/>
            <a:ext cx="11377533" cy="1325563"/>
          </a:xfrm>
        </p:spPr>
        <p:txBody>
          <a:bodyPr>
            <a:normAutofit/>
          </a:bodyPr>
          <a:lstStyle/>
          <a:p>
            <a:r>
              <a:rPr lang="en-US" sz="3200" dirty="0">
                <a:latin typeface="Arial" panose="020B0604020202020204" pitchFamily="34" charset="0"/>
                <a:cs typeface="Arial" panose="020B0604020202020204" pitchFamily="34" charset="0"/>
              </a:rPr>
              <a:t>The use of AI generated videos in medical education</a:t>
            </a:r>
          </a:p>
        </p:txBody>
      </p:sp>
      <p:sp>
        <p:nvSpPr>
          <p:cNvPr id="3" name="Content Placeholder 2">
            <a:extLst>
              <a:ext uri="{FF2B5EF4-FFF2-40B4-BE49-F238E27FC236}">
                <a16:creationId xmlns:a16="http://schemas.microsoft.com/office/drawing/2014/main" id="{49C55A17-50FD-3AAB-179F-3315CFA31797}"/>
              </a:ext>
            </a:extLst>
          </p:cNvPr>
          <p:cNvSpPr>
            <a:spLocks noGrp="1"/>
          </p:cNvSpPr>
          <p:nvPr>
            <p:ph idx="1"/>
          </p:nvPr>
        </p:nvSpPr>
        <p:spPr>
          <a:xfrm>
            <a:off x="389746" y="1479883"/>
            <a:ext cx="11377533" cy="5161763"/>
          </a:xfrm>
        </p:spPr>
        <p:txBody>
          <a:bodyPr>
            <a:normAutofit/>
          </a:bodyPr>
          <a:lstStyle/>
          <a:p>
            <a:pPr marL="0" indent="0">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b="0" i="0" dirty="0">
                <a:solidFill>
                  <a:srgbClr val="212121"/>
                </a:solidFill>
                <a:effectLst/>
                <a:latin typeface="Arial" panose="020B0604020202020204" pitchFamily="34" charset="0"/>
                <a:cs typeface="Arial" panose="020B0604020202020204" pitchFamily="34" charset="0"/>
              </a:rPr>
              <a:t>Whilst we are focussing on neurology education videos, when it comes to AI text to video production, there is </a:t>
            </a:r>
            <a:r>
              <a:rPr lang="en-GB" sz="2000" dirty="0">
                <a:solidFill>
                  <a:srgbClr val="212121"/>
                </a:solidFill>
                <a:latin typeface="Arial" panose="020B0604020202020204" pitchFamily="34" charset="0"/>
                <a:cs typeface="Arial" panose="020B0604020202020204" pitchFamily="34" charset="0"/>
              </a:rPr>
              <a:t>sparse literature to date on its use in </a:t>
            </a:r>
            <a:r>
              <a:rPr lang="en-GB" sz="2000" i="1" dirty="0">
                <a:solidFill>
                  <a:srgbClr val="212121"/>
                </a:solidFill>
                <a:latin typeface="Arial" panose="020B0604020202020204" pitchFamily="34" charset="0"/>
                <a:cs typeface="Arial" panose="020B0604020202020204" pitchFamily="34" charset="0"/>
              </a:rPr>
              <a:t>any </a:t>
            </a:r>
            <a:r>
              <a:rPr lang="en-GB" sz="2000" dirty="0">
                <a:solidFill>
                  <a:srgbClr val="212121"/>
                </a:solidFill>
                <a:latin typeface="Arial" panose="020B0604020202020204" pitchFamily="34" charset="0"/>
                <a:cs typeface="Arial" panose="020B0604020202020204" pitchFamily="34" charset="0"/>
              </a:rPr>
              <a:t>aspect of medical education. </a:t>
            </a:r>
          </a:p>
          <a:p>
            <a:pPr marL="0" lvl="0" indent="0">
              <a:buNone/>
              <a:tabLst>
                <a:tab pos="457200" algn="l"/>
              </a:tabLst>
            </a:pPr>
            <a:endParaRPr lang="en-GB" sz="2000" dirty="0">
              <a:solidFill>
                <a:srgbClr val="21212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b="0" i="0" dirty="0">
                <a:solidFill>
                  <a:srgbClr val="212121"/>
                </a:solidFill>
                <a:effectLst/>
                <a:latin typeface="Arial" panose="020B0604020202020204" pitchFamily="34" charset="0"/>
                <a:cs typeface="Arial" panose="020B0604020202020204" pitchFamily="34" charset="0"/>
              </a:rPr>
              <a:t>Some potential barriers to the use of such techniques are apparent-the scientific journal Nature has stated that it would not publish work (image or video) produced by AI (Nature 2023).</a:t>
            </a:r>
          </a:p>
          <a:p>
            <a:pPr marL="0" lvl="0" indent="0">
              <a:buNone/>
              <a:tabLst>
                <a:tab pos="457200" algn="l"/>
              </a:tabLst>
            </a:pPr>
            <a:endParaRPr lang="en-GB" sz="2000" b="0" i="0" dirty="0">
              <a:solidFill>
                <a:srgbClr val="212121"/>
              </a:solidFill>
              <a:effectLst/>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cs typeface="Arial" panose="020B0604020202020204" pitchFamily="34" charset="0"/>
              </a:rPr>
              <a:t>Despite this, the potential of AI generation and video combinations have been demonstrated to be effective in surgical simulations (Perumalla et al 2023).</a:t>
            </a:r>
          </a:p>
          <a:p>
            <a:pPr marL="0" lvl="0" indent="0">
              <a:buNone/>
              <a:tabLst>
                <a:tab pos="457200" algn="l"/>
              </a:tabLst>
            </a:pPr>
            <a:endParaRPr lang="en-GB" sz="2000" dirty="0">
              <a:solidFill>
                <a:srgbClr val="21212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b="0" i="0" dirty="0">
                <a:solidFill>
                  <a:srgbClr val="212121"/>
                </a:solidFill>
                <a:effectLst/>
                <a:latin typeface="Arial" panose="020B0604020202020204" pitchFamily="34" charset="0"/>
                <a:cs typeface="Arial" panose="020B0604020202020204" pitchFamily="34" charset="0"/>
              </a:rPr>
              <a:t>We therefore sought to explore the potential of AI text to video generation for neurology education.</a:t>
            </a:r>
            <a:br>
              <a:rPr lang="en-GB" b="0" i="0" dirty="0">
                <a:solidFill>
                  <a:srgbClr val="212121"/>
                </a:solidFill>
                <a:effectLst/>
                <a:latin typeface="Helvetica Neue" panose="02000503000000020004" pitchFamily="2" charset="0"/>
              </a:rPr>
            </a:br>
            <a:endParaRPr lang="en-GB" b="0" i="0" dirty="0">
              <a:solidFill>
                <a:srgbClr val="212121"/>
              </a:solidFill>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212458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B94A2-AD11-A632-148F-476E20488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7B5D8-D1A7-141B-3B31-06594B7F6A6F}"/>
              </a:ext>
            </a:extLst>
          </p:cNvPr>
          <p:cNvSpPr>
            <a:spLocks noGrp="1"/>
          </p:cNvSpPr>
          <p:nvPr>
            <p:ph type="title"/>
          </p:nvPr>
        </p:nvSpPr>
        <p:spPr>
          <a:xfrm>
            <a:off x="554637" y="216353"/>
            <a:ext cx="11377533" cy="1325563"/>
          </a:xfrm>
        </p:spPr>
        <p:txBody>
          <a:bodyPr>
            <a:normAutofit/>
          </a:bodyPr>
          <a:lstStyle/>
          <a:p>
            <a:r>
              <a:rPr lang="en-US" sz="3600" dirty="0">
                <a:latin typeface="Arial" panose="020B0604020202020204" pitchFamily="34" charset="0"/>
                <a:cs typeface="Arial" panose="020B0604020202020204" pitchFamily="34" charset="0"/>
              </a:rPr>
              <a:t>Aims</a:t>
            </a:r>
          </a:p>
        </p:txBody>
      </p:sp>
      <p:sp>
        <p:nvSpPr>
          <p:cNvPr id="3" name="Content Placeholder 2">
            <a:extLst>
              <a:ext uri="{FF2B5EF4-FFF2-40B4-BE49-F238E27FC236}">
                <a16:creationId xmlns:a16="http://schemas.microsoft.com/office/drawing/2014/main" id="{AA03D685-B62D-42B2-E4A9-CA9780F65D85}"/>
              </a:ext>
            </a:extLst>
          </p:cNvPr>
          <p:cNvSpPr>
            <a:spLocks noGrp="1"/>
          </p:cNvSpPr>
          <p:nvPr>
            <p:ph idx="1"/>
          </p:nvPr>
        </p:nvSpPr>
        <p:spPr>
          <a:xfrm>
            <a:off x="554637" y="1479883"/>
            <a:ext cx="11212642" cy="5161763"/>
          </a:xfrm>
        </p:spPr>
        <p:txBody>
          <a:bodyPr>
            <a:normAutofit/>
          </a:bodyPr>
          <a:lstStyle/>
          <a:p>
            <a:pPr marL="0" indent="0">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We set out to use widely available current AI text to video generative tools to produce short neurology education videos. </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Unlike with traditional lecture lengths in universities (close to an hour’s duration), i</a:t>
            </a:r>
            <a:r>
              <a:rPr lang="en-GB" sz="2000" dirty="0">
                <a:latin typeface="Arial" panose="020B0604020202020204" pitchFamily="34" charset="0"/>
                <a:cs typeface="Arial" panose="020B0604020202020204" pitchFamily="34" charset="0"/>
              </a:rPr>
              <a:t>t has been shown that the most effective period of the human attention span lasts only 10 to 15 minutes (Stuart and Rutherford, 1978; Eze and Edward, 2017).</a:t>
            </a: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Short duration videos have proof of effectiveness in science knowledge transfer (Nong et al 2022).</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We therefore aimed for short videos based around neurology education.</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Two common topics for neurology education videos were chosen: Important headache types to identify in clinical practice (‘red flag’ headaches) and education on the neurology examination</a:t>
            </a:r>
          </a:p>
          <a:p>
            <a:pPr marL="0" lvl="0" indent="0">
              <a:buNone/>
              <a:tabLst>
                <a:tab pos="457200" algn="l"/>
              </a:tabLst>
            </a:pPr>
            <a:br>
              <a:rPr lang="en-GB" b="0" i="0" dirty="0">
                <a:solidFill>
                  <a:srgbClr val="212121"/>
                </a:solidFill>
                <a:effectLst/>
                <a:latin typeface="Helvetica Neue" panose="02000503000000020004" pitchFamily="2" charset="0"/>
              </a:rPr>
            </a:br>
            <a:endParaRPr lang="en-GB" b="0" i="0" dirty="0">
              <a:solidFill>
                <a:srgbClr val="212121"/>
              </a:solidFill>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85705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99B2A-5168-A5FF-100A-F08804B9A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FBD96-F92A-7D43-4836-6CCED41661C0}"/>
              </a:ext>
            </a:extLst>
          </p:cNvPr>
          <p:cNvSpPr>
            <a:spLocks noGrp="1"/>
          </p:cNvSpPr>
          <p:nvPr>
            <p:ph type="title"/>
          </p:nvPr>
        </p:nvSpPr>
        <p:spPr>
          <a:xfrm>
            <a:off x="414103" y="-291024"/>
            <a:ext cx="11363794" cy="1325563"/>
          </a:xfrm>
        </p:spPr>
        <p:txBody>
          <a:bodyPr>
            <a:normAutofit/>
          </a:bodyPr>
          <a:lstStyle/>
          <a:p>
            <a:r>
              <a:rPr lang="en-US" sz="3600" dirty="0">
                <a:latin typeface="Arial" panose="020B0604020202020204" pitchFamily="34" charset="0"/>
                <a:cs typeface="Arial" panose="020B0604020202020204" pitchFamily="34" charset="0"/>
              </a:rPr>
              <a:t>Methods</a:t>
            </a:r>
          </a:p>
        </p:txBody>
      </p:sp>
      <p:sp>
        <p:nvSpPr>
          <p:cNvPr id="5" name="Content Placeholder 4">
            <a:extLst>
              <a:ext uri="{FF2B5EF4-FFF2-40B4-BE49-F238E27FC236}">
                <a16:creationId xmlns:a16="http://schemas.microsoft.com/office/drawing/2014/main" id="{25EE85A6-C3A7-DE77-3947-7E8C714815B5}"/>
              </a:ext>
            </a:extLst>
          </p:cNvPr>
          <p:cNvSpPr>
            <a:spLocks noGrp="1"/>
          </p:cNvSpPr>
          <p:nvPr>
            <p:ph idx="1"/>
          </p:nvPr>
        </p:nvSpPr>
        <p:spPr>
          <a:xfrm>
            <a:off x="209862" y="1370135"/>
            <a:ext cx="11568035" cy="4667250"/>
          </a:xfrm>
        </p:spPr>
        <p:txBody>
          <a:bodyPr>
            <a:noAutofit/>
          </a:bodyPr>
          <a:lstStyle/>
          <a:p>
            <a:pPr marL="342900" lvl="0" indent="-342900">
              <a:buFont typeface="Arial" panose="020B0604020202020204" pitchFamily="34" charset="0"/>
              <a:buChar char="•"/>
              <a:tabLst>
                <a:tab pos="457200" algn="l"/>
              </a:tabLst>
            </a:pPr>
            <a:r>
              <a:rPr lang="en-GB" sz="2000" dirty="0">
                <a:latin typeface="Arial" panose="020B0604020202020204" pitchFamily="34" charset="0"/>
                <a:cs typeface="Arial" panose="020B0604020202020204" pitchFamily="34" charset="0"/>
              </a:rPr>
              <a:t>Relevant literature searches were performed by our study group for use throughout this presentation. </a:t>
            </a:r>
          </a:p>
          <a:p>
            <a:pPr marL="0" lvl="0" indent="0">
              <a:buNone/>
              <a:tabLst>
                <a:tab pos="457200" algn="l"/>
              </a:tabLst>
            </a:pP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latin typeface="Arial" panose="020B0604020202020204" pitchFamily="34" charset="0"/>
                <a:cs typeface="Arial" panose="020B0604020202020204" pitchFamily="34" charset="0"/>
              </a:rPr>
              <a:t>Regarding the text to video tools, Google searches were initially performed to identify widely available AI text to video generative tools.</a:t>
            </a:r>
          </a:p>
          <a:p>
            <a:pPr marL="0" lvl="0" indent="0">
              <a:buNone/>
              <a:tabLst>
                <a:tab pos="457200" algn="l"/>
              </a:tabLst>
            </a:pP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latin typeface="Arial" panose="020B0604020202020204" pitchFamily="34" charset="0"/>
                <a:cs typeface="Arial" panose="020B0604020202020204" pitchFamily="34" charset="0"/>
              </a:rPr>
              <a:t>These tools were then investigated further by our study group with sample videos made where free options were available.</a:t>
            </a:r>
          </a:p>
          <a:p>
            <a:pPr marL="0" lvl="0" indent="0">
              <a:buNone/>
              <a:tabLst>
                <a:tab pos="457200" algn="l"/>
              </a:tabLst>
            </a:pP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latin typeface="Arial" panose="020B0604020202020204" pitchFamily="34" charset="0"/>
                <a:cs typeface="Arial" panose="020B0604020202020204" pitchFamily="34" charset="0"/>
              </a:rPr>
              <a:t>Samples of these tools were then used in this presentation to produce proof of concept videos which we will show in this presentation. Where only free registration was used, videos were only included in this presentation where additional approval of use was obtained from the relevant company.</a:t>
            </a:r>
          </a:p>
        </p:txBody>
      </p:sp>
    </p:spTree>
    <p:extLst>
      <p:ext uri="{BB962C8B-B14F-4D97-AF65-F5344CB8AC3E}">
        <p14:creationId xmlns:p14="http://schemas.microsoft.com/office/powerpoint/2010/main" val="1647609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3213</Words>
  <Application>Microsoft Office PowerPoint</Application>
  <PresentationFormat>Widescreen</PresentationFormat>
  <Paragraphs>165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Calibri Light</vt:lpstr>
      <vt:lpstr>Helvetica Neue</vt:lpstr>
      <vt:lpstr>Segoe UI</vt:lpstr>
      <vt:lpstr>Office Theme</vt:lpstr>
      <vt:lpstr>PowerPoint Presentation</vt:lpstr>
      <vt:lpstr>Introduction to AI generated images part 1:</vt:lpstr>
      <vt:lpstr>Introduction to AI generated images part 2</vt:lpstr>
      <vt:lpstr>The use of non-AI generated videos in neurology education: evidence base </vt:lpstr>
      <vt:lpstr>Existing use of non-AI generated videos in neurology education </vt:lpstr>
      <vt:lpstr>AI text to video generation</vt:lpstr>
      <vt:lpstr>The use of AI generated videos in medical education</vt:lpstr>
      <vt:lpstr>Aims</vt:lpstr>
      <vt:lpstr>Methods</vt:lpstr>
      <vt:lpstr>Results:</vt:lpstr>
      <vt:lpstr>Results: AI Text to video generation using the tool: Colossyan with permission to display for this conference</vt:lpstr>
      <vt:lpstr>Results: AI Text to video generation using the tool: Video gen with permission to display for this conference</vt:lpstr>
      <vt:lpstr>Results: AI Text to video generation using the tool: Colossyan and also Synthesia with permission to display for this conference</vt:lpstr>
      <vt:lpstr>Results: AI Text to video generation using the tool: Midjourney; usage here allowed within terms of paid subscription</vt:lpstr>
      <vt:lpstr>Conclusion</vt:lpstr>
      <vt:lpstr>Thank you…</vt:lpstr>
      <vt:lpstr>References</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Malik, Zahra</dc:creator>
  <cp:lastModifiedBy>Young, Tim</cp:lastModifiedBy>
  <cp:revision>7</cp:revision>
  <dcterms:created xsi:type="dcterms:W3CDTF">2024-03-28T11:40:46Z</dcterms:created>
  <dcterms:modified xsi:type="dcterms:W3CDTF">2024-04-15T11:59:15Z</dcterms:modified>
</cp:coreProperties>
</file>