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58" r:id="rId3"/>
    <p:sldId id="265" r:id="rId4"/>
    <p:sldId id="262" r:id="rId5"/>
    <p:sldId id="266" r:id="rId6"/>
    <p:sldId id="267" r:id="rId7"/>
    <p:sldId id="269" r:id="rId8"/>
    <p:sldId id="270" r:id="rId9"/>
    <p:sldId id="268" r:id="rId10"/>
    <p:sldId id="271" r:id="rId11"/>
    <p:sldId id="273" r:id="rId12"/>
    <p:sldId id="272" r:id="rId13"/>
    <p:sldId id="261"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C0527-C5BF-4754-9E6E-F02DB103CBCD}" v="137" dt="2024-04-04T08:01:01.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64" d="100"/>
          <a:sy n="64" d="100"/>
        </p:scale>
        <p:origin x="90" y="432"/>
      </p:cViewPr>
      <p:guideLst/>
    </p:cSldViewPr>
  </p:slideViewPr>
  <p:notesTextViewPr>
    <p:cViewPr>
      <p:scale>
        <a:sx n="1" d="1"/>
        <a:sy n="1" d="1"/>
      </p:scale>
      <p:origin x="0" y="0"/>
    </p:cViewPr>
  </p:notesTextViewPr>
  <p:sorterViewPr>
    <p:cViewPr>
      <p:scale>
        <a:sx n="100" d="100"/>
        <a:sy n="100" d="100"/>
      </p:scale>
      <p:origin x="0" y="-19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Tim" userId="4a1f9cc6-bbd2-4f81-8b81-5f3a122a6ffd" providerId="ADAL" clId="{8D4C0527-C5BF-4754-9E6E-F02DB103CBCD}"/>
    <pc:docChg chg="undo redo custSel addSld delSld modSld sldOrd">
      <pc:chgData name="Young, Tim" userId="4a1f9cc6-bbd2-4f81-8b81-5f3a122a6ffd" providerId="ADAL" clId="{8D4C0527-C5BF-4754-9E6E-F02DB103CBCD}" dt="2024-04-04T08:00:51.452" v="10210" actId="313"/>
      <pc:docMkLst>
        <pc:docMk/>
      </pc:docMkLst>
      <pc:sldChg chg="del">
        <pc:chgData name="Young, Tim" userId="4a1f9cc6-bbd2-4f81-8b81-5f3a122a6ffd" providerId="ADAL" clId="{8D4C0527-C5BF-4754-9E6E-F02DB103CBCD}" dt="2024-04-03T14:16:09.297" v="199" actId="2696"/>
        <pc:sldMkLst>
          <pc:docMk/>
          <pc:sldMk cId="251185126" sldId="257"/>
        </pc:sldMkLst>
      </pc:sldChg>
      <pc:sldChg chg="modSp mod">
        <pc:chgData name="Young, Tim" userId="4a1f9cc6-bbd2-4f81-8b81-5f3a122a6ffd" providerId="ADAL" clId="{8D4C0527-C5BF-4754-9E6E-F02DB103CBCD}" dt="2024-04-04T07:50:51.384" v="9986" actId="20577"/>
        <pc:sldMkLst>
          <pc:docMk/>
          <pc:sldMk cId="3313274638" sldId="258"/>
        </pc:sldMkLst>
        <pc:spChg chg="mod">
          <ac:chgData name="Young, Tim" userId="4a1f9cc6-bbd2-4f81-8b81-5f3a122a6ffd" providerId="ADAL" clId="{8D4C0527-C5BF-4754-9E6E-F02DB103CBCD}" dt="2024-04-03T16:02:55.038" v="7907" actId="20577"/>
          <ac:spMkLst>
            <pc:docMk/>
            <pc:sldMk cId="3313274638" sldId="258"/>
            <ac:spMk id="2" creationId="{1D9997B1-BB62-C4E2-55BC-5E313AD9CF6D}"/>
          </ac:spMkLst>
        </pc:spChg>
        <pc:spChg chg="mod">
          <ac:chgData name="Young, Tim" userId="4a1f9cc6-bbd2-4f81-8b81-5f3a122a6ffd" providerId="ADAL" clId="{8D4C0527-C5BF-4754-9E6E-F02DB103CBCD}" dt="2024-04-04T07:50:51.384" v="9986" actId="20577"/>
          <ac:spMkLst>
            <pc:docMk/>
            <pc:sldMk cId="3313274638" sldId="258"/>
            <ac:spMk id="3" creationId="{84E6190B-6922-4656-2890-C797678CD981}"/>
          </ac:spMkLst>
        </pc:spChg>
      </pc:sldChg>
      <pc:sldChg chg="del">
        <pc:chgData name="Young, Tim" userId="4a1f9cc6-bbd2-4f81-8b81-5f3a122a6ffd" providerId="ADAL" clId="{8D4C0527-C5BF-4754-9E6E-F02DB103CBCD}" dt="2024-04-03T15:20:50.119" v="5855" actId="2696"/>
        <pc:sldMkLst>
          <pc:docMk/>
          <pc:sldMk cId="958328013" sldId="259"/>
        </pc:sldMkLst>
      </pc:sldChg>
      <pc:sldChg chg="del">
        <pc:chgData name="Young, Tim" userId="4a1f9cc6-bbd2-4f81-8b81-5f3a122a6ffd" providerId="ADAL" clId="{8D4C0527-C5BF-4754-9E6E-F02DB103CBCD}" dt="2024-04-03T14:13:45.191" v="0" actId="2696"/>
        <pc:sldMkLst>
          <pc:docMk/>
          <pc:sldMk cId="271604905" sldId="260"/>
        </pc:sldMkLst>
      </pc:sldChg>
      <pc:sldChg chg="modSp mod">
        <pc:chgData name="Young, Tim" userId="4a1f9cc6-bbd2-4f81-8b81-5f3a122a6ffd" providerId="ADAL" clId="{8D4C0527-C5BF-4754-9E6E-F02DB103CBCD}" dt="2024-04-04T08:00:42.468" v="10209" actId="313"/>
        <pc:sldMkLst>
          <pc:docMk/>
          <pc:sldMk cId="333660692" sldId="261"/>
        </pc:sldMkLst>
        <pc:spChg chg="mod">
          <ac:chgData name="Young, Tim" userId="4a1f9cc6-bbd2-4f81-8b81-5f3a122a6ffd" providerId="ADAL" clId="{8D4C0527-C5BF-4754-9E6E-F02DB103CBCD}" dt="2024-04-03T14:39:04.774" v="1076" actId="1076"/>
          <ac:spMkLst>
            <pc:docMk/>
            <pc:sldMk cId="333660692" sldId="261"/>
            <ac:spMk id="2" creationId="{5A45AF42-ED89-0E12-2549-032D1FFC1898}"/>
          </ac:spMkLst>
        </pc:spChg>
        <pc:spChg chg="mod">
          <ac:chgData name="Young, Tim" userId="4a1f9cc6-bbd2-4f81-8b81-5f3a122a6ffd" providerId="ADAL" clId="{8D4C0527-C5BF-4754-9E6E-F02DB103CBCD}" dt="2024-04-04T08:00:42.468" v="10209" actId="313"/>
          <ac:spMkLst>
            <pc:docMk/>
            <pc:sldMk cId="333660692" sldId="261"/>
            <ac:spMk id="3" creationId="{7A7E0EE0-031C-CE99-4CA3-737D15EDEC1D}"/>
          </ac:spMkLst>
        </pc:spChg>
      </pc:sldChg>
      <pc:sldChg chg="addSp delSp modSp add mod">
        <pc:chgData name="Young, Tim" userId="4a1f9cc6-bbd2-4f81-8b81-5f3a122a6ffd" providerId="ADAL" clId="{8D4C0527-C5BF-4754-9E6E-F02DB103CBCD}" dt="2024-04-03T16:51:08.965" v="9510" actId="313"/>
        <pc:sldMkLst>
          <pc:docMk/>
          <pc:sldMk cId="1647609514" sldId="262"/>
        </pc:sldMkLst>
        <pc:spChg chg="mod">
          <ac:chgData name="Young, Tim" userId="4a1f9cc6-bbd2-4f81-8b81-5f3a122a6ffd" providerId="ADAL" clId="{8D4C0527-C5BF-4754-9E6E-F02DB103CBCD}" dt="2024-04-03T16:40:03.403" v="9278" actId="1076"/>
          <ac:spMkLst>
            <pc:docMk/>
            <pc:sldMk cId="1647609514" sldId="262"/>
            <ac:spMk id="2" creationId="{ED0FBD96-F92A-7D43-4836-6CCED41661C0}"/>
          </ac:spMkLst>
        </pc:spChg>
        <pc:spChg chg="del mod">
          <ac:chgData name="Young, Tim" userId="4a1f9cc6-bbd2-4f81-8b81-5f3a122a6ffd" providerId="ADAL" clId="{8D4C0527-C5BF-4754-9E6E-F02DB103CBCD}" dt="2024-04-03T14:27:11.667" v="636" actId="478"/>
          <ac:spMkLst>
            <pc:docMk/>
            <pc:sldMk cId="1647609514" sldId="262"/>
            <ac:spMk id="3" creationId="{F77CDF26-F5CF-AB3C-7A6B-92959D872C51}"/>
          </ac:spMkLst>
        </pc:spChg>
        <pc:spChg chg="add mod">
          <ac:chgData name="Young, Tim" userId="4a1f9cc6-bbd2-4f81-8b81-5f3a122a6ffd" providerId="ADAL" clId="{8D4C0527-C5BF-4754-9E6E-F02DB103CBCD}" dt="2024-04-03T16:51:08.965" v="9510" actId="313"/>
          <ac:spMkLst>
            <pc:docMk/>
            <pc:sldMk cId="1647609514" sldId="262"/>
            <ac:spMk id="5" creationId="{25EE85A6-C3A7-DE77-3947-7E8C714815B5}"/>
          </ac:spMkLst>
        </pc:spChg>
      </pc:sldChg>
      <pc:sldChg chg="add del ord">
        <pc:chgData name="Young, Tim" userId="4a1f9cc6-bbd2-4f81-8b81-5f3a122a6ffd" providerId="ADAL" clId="{8D4C0527-C5BF-4754-9E6E-F02DB103CBCD}" dt="2024-04-03T14:17:43.986" v="203" actId="2696"/>
        <pc:sldMkLst>
          <pc:docMk/>
          <pc:sldMk cId="424134417" sldId="263"/>
        </pc:sldMkLst>
      </pc:sldChg>
      <pc:sldChg chg="addSp delSp modSp mod modAnim">
        <pc:chgData name="Young, Tim" userId="4a1f9cc6-bbd2-4f81-8b81-5f3a122a6ffd" providerId="ADAL" clId="{8D4C0527-C5BF-4754-9E6E-F02DB103CBCD}" dt="2024-04-04T07:49:09.080" v="9883" actId="20577"/>
        <pc:sldMkLst>
          <pc:docMk/>
          <pc:sldMk cId="0" sldId="264"/>
        </pc:sldMkLst>
        <pc:spChg chg="add mod">
          <ac:chgData name="Young, Tim" userId="4a1f9cc6-bbd2-4f81-8b81-5f3a122a6ffd" providerId="ADAL" clId="{8D4C0527-C5BF-4754-9E6E-F02DB103CBCD}" dt="2024-04-04T07:29:07.984" v="9823" actId="1076"/>
          <ac:spMkLst>
            <pc:docMk/>
            <pc:sldMk cId="0" sldId="264"/>
            <ac:spMk id="3" creationId="{5A40C173-6C21-7F06-C160-0CA891ABDF0B}"/>
          </ac:spMkLst>
        </pc:spChg>
        <pc:spChg chg="mod">
          <ac:chgData name="Young, Tim" userId="4a1f9cc6-bbd2-4f81-8b81-5f3a122a6ffd" providerId="ADAL" clId="{8D4C0527-C5BF-4754-9E6E-F02DB103CBCD}" dt="2024-04-04T07:30:05.378" v="9860" actId="1076"/>
          <ac:spMkLst>
            <pc:docMk/>
            <pc:sldMk cId="0" sldId="264"/>
            <ac:spMk id="4" creationId="{5FDD31B8-B8DF-AD3A-CBCB-073185A0EE23}"/>
          </ac:spMkLst>
        </pc:spChg>
        <pc:spChg chg="mod">
          <ac:chgData name="Young, Tim" userId="4a1f9cc6-bbd2-4f81-8b81-5f3a122a6ffd" providerId="ADAL" clId="{8D4C0527-C5BF-4754-9E6E-F02DB103CBCD}" dt="2024-04-04T07:28:39.734" v="9818" actId="255"/>
          <ac:spMkLst>
            <pc:docMk/>
            <pc:sldMk cId="0" sldId="264"/>
            <ac:spMk id="4099" creationId="{3DC6106C-7EE5-9E7D-ED41-19644354785B}"/>
          </ac:spMkLst>
        </pc:spChg>
        <pc:spChg chg="add del mod">
          <ac:chgData name="Young, Tim" userId="4a1f9cc6-bbd2-4f81-8b81-5f3a122a6ffd" providerId="ADAL" clId="{8D4C0527-C5BF-4754-9E6E-F02DB103CBCD}" dt="2024-04-04T07:49:09.080" v="9883" actId="20577"/>
          <ac:spMkLst>
            <pc:docMk/>
            <pc:sldMk cId="0" sldId="264"/>
            <ac:spMk id="4100" creationId="{DFB5D8BF-4500-3A2A-DD4F-303CE1EE5962}"/>
          </ac:spMkLst>
        </pc:spChg>
        <pc:spChg chg="del">
          <ac:chgData name="Young, Tim" userId="4a1f9cc6-bbd2-4f81-8b81-5f3a122a6ffd" providerId="ADAL" clId="{8D4C0527-C5BF-4754-9E6E-F02DB103CBCD}" dt="2024-04-03T14:20:05.939" v="215" actId="21"/>
          <ac:spMkLst>
            <pc:docMk/>
            <pc:sldMk cId="0" sldId="264"/>
            <ac:spMk id="4101" creationId="{A62372B7-DFB9-1CA2-8787-78E1B0868083}"/>
          </ac:spMkLst>
        </pc:spChg>
        <pc:picChg chg="mod">
          <ac:chgData name="Young, Tim" userId="4a1f9cc6-bbd2-4f81-8b81-5f3a122a6ffd" providerId="ADAL" clId="{8D4C0527-C5BF-4754-9E6E-F02DB103CBCD}" dt="2024-04-04T07:29:23.515" v="9826" actId="1076"/>
          <ac:picMkLst>
            <pc:docMk/>
            <pc:sldMk cId="0" sldId="264"/>
            <ac:picMk id="4144" creationId="{9B63CF85-0F43-E122-180A-2D85D6C39D7C}"/>
          </ac:picMkLst>
        </pc:picChg>
      </pc:sldChg>
      <pc:sldChg chg="modSp add mod">
        <pc:chgData name="Young, Tim" userId="4a1f9cc6-bbd2-4f81-8b81-5f3a122a6ffd" providerId="ADAL" clId="{8D4C0527-C5BF-4754-9E6E-F02DB103CBCD}" dt="2024-04-03T16:04:42.499" v="8003" actId="255"/>
        <pc:sldMkLst>
          <pc:docMk/>
          <pc:sldMk cId="4180861701" sldId="265"/>
        </pc:sldMkLst>
        <pc:spChg chg="mod">
          <ac:chgData name="Young, Tim" userId="4a1f9cc6-bbd2-4f81-8b81-5f3a122a6ffd" providerId="ADAL" clId="{8D4C0527-C5BF-4754-9E6E-F02DB103CBCD}" dt="2024-04-03T16:03:10.480" v="7927" actId="20577"/>
          <ac:spMkLst>
            <pc:docMk/>
            <pc:sldMk cId="4180861701" sldId="265"/>
            <ac:spMk id="2" creationId="{5FF3E1B1-CA12-51CB-7EAD-6BDEE0941631}"/>
          </ac:spMkLst>
        </pc:spChg>
        <pc:spChg chg="mod">
          <ac:chgData name="Young, Tim" userId="4a1f9cc6-bbd2-4f81-8b81-5f3a122a6ffd" providerId="ADAL" clId="{8D4C0527-C5BF-4754-9E6E-F02DB103CBCD}" dt="2024-04-03T16:04:42.499" v="8003" actId="255"/>
          <ac:spMkLst>
            <pc:docMk/>
            <pc:sldMk cId="4180861701" sldId="265"/>
            <ac:spMk id="3" creationId="{4178BD52-82A4-BBD1-A461-0068BDC8A36C}"/>
          </ac:spMkLst>
        </pc:spChg>
      </pc:sldChg>
      <pc:sldChg chg="addSp modSp add mod">
        <pc:chgData name="Young, Tim" userId="4a1f9cc6-bbd2-4f81-8b81-5f3a122a6ffd" providerId="ADAL" clId="{8D4C0527-C5BF-4754-9E6E-F02DB103CBCD}" dt="2024-04-04T07:52:31.087" v="9997" actId="20577"/>
        <pc:sldMkLst>
          <pc:docMk/>
          <pc:sldMk cId="331891121" sldId="266"/>
        </pc:sldMkLst>
        <pc:spChg chg="mod">
          <ac:chgData name="Young, Tim" userId="4a1f9cc6-bbd2-4f81-8b81-5f3a122a6ffd" providerId="ADAL" clId="{8D4C0527-C5BF-4754-9E6E-F02DB103CBCD}" dt="2024-04-03T14:56:08.840" v="4001" actId="20577"/>
          <ac:spMkLst>
            <pc:docMk/>
            <pc:sldMk cId="331891121" sldId="266"/>
            <ac:spMk id="2" creationId="{6266A91A-A097-B018-C124-81F102B2623C}"/>
          </ac:spMkLst>
        </pc:spChg>
        <pc:spChg chg="add mod">
          <ac:chgData name="Young, Tim" userId="4a1f9cc6-bbd2-4f81-8b81-5f3a122a6ffd" providerId="ADAL" clId="{8D4C0527-C5BF-4754-9E6E-F02DB103CBCD}" dt="2024-04-04T07:52:31.087" v="9997" actId="20577"/>
          <ac:spMkLst>
            <pc:docMk/>
            <pc:sldMk cId="331891121" sldId="266"/>
            <ac:spMk id="3" creationId="{59EAC4BA-3FED-7DA6-5A07-DA34FEA3CB78}"/>
          </ac:spMkLst>
        </pc:spChg>
        <pc:spChg chg="mod">
          <ac:chgData name="Young, Tim" userId="4a1f9cc6-bbd2-4f81-8b81-5f3a122a6ffd" providerId="ADAL" clId="{8D4C0527-C5BF-4754-9E6E-F02DB103CBCD}" dt="2024-04-03T14:40:52.294" v="1194" actId="20577"/>
          <ac:spMkLst>
            <pc:docMk/>
            <pc:sldMk cId="331891121" sldId="266"/>
            <ac:spMk id="5" creationId="{54467045-1E0F-3F7D-E653-38F3BCB2F7EB}"/>
          </ac:spMkLst>
        </pc:spChg>
      </pc:sldChg>
      <pc:sldChg chg="modSp add mod">
        <pc:chgData name="Young, Tim" userId="4a1f9cc6-bbd2-4f81-8b81-5f3a122a6ffd" providerId="ADAL" clId="{8D4C0527-C5BF-4754-9E6E-F02DB103CBCD}" dt="2024-04-04T07:53:14.546" v="10008" actId="20577"/>
        <pc:sldMkLst>
          <pc:docMk/>
          <pc:sldMk cId="2870089072" sldId="267"/>
        </pc:sldMkLst>
        <pc:spChg chg="mod">
          <ac:chgData name="Young, Tim" userId="4a1f9cc6-bbd2-4f81-8b81-5f3a122a6ffd" providerId="ADAL" clId="{8D4C0527-C5BF-4754-9E6E-F02DB103CBCD}" dt="2024-04-03T14:56:33.139" v="4004" actId="20577"/>
          <ac:spMkLst>
            <pc:docMk/>
            <pc:sldMk cId="2870089072" sldId="267"/>
            <ac:spMk id="2" creationId="{2AAC8106-405F-005C-BE9A-BBE17F4C0FCC}"/>
          </ac:spMkLst>
        </pc:spChg>
        <pc:spChg chg="mod">
          <ac:chgData name="Young, Tim" userId="4a1f9cc6-bbd2-4f81-8b81-5f3a122a6ffd" providerId="ADAL" clId="{8D4C0527-C5BF-4754-9E6E-F02DB103CBCD}" dt="2024-04-04T07:53:14.546" v="10008" actId="20577"/>
          <ac:spMkLst>
            <pc:docMk/>
            <pc:sldMk cId="2870089072" sldId="267"/>
            <ac:spMk id="3" creationId="{611D89A8-49C2-9938-F9C9-491C27D96EBB}"/>
          </ac:spMkLst>
        </pc:spChg>
      </pc:sldChg>
      <pc:sldChg chg="modSp add mod">
        <pc:chgData name="Young, Tim" userId="4a1f9cc6-bbd2-4f81-8b81-5f3a122a6ffd" providerId="ADAL" clId="{8D4C0527-C5BF-4754-9E6E-F02DB103CBCD}" dt="2024-04-04T07:58:19.921" v="10188" actId="114"/>
        <pc:sldMkLst>
          <pc:docMk/>
          <pc:sldMk cId="229144912" sldId="268"/>
        </pc:sldMkLst>
        <pc:spChg chg="mod">
          <ac:chgData name="Young, Tim" userId="4a1f9cc6-bbd2-4f81-8b81-5f3a122a6ffd" providerId="ADAL" clId="{8D4C0527-C5BF-4754-9E6E-F02DB103CBCD}" dt="2024-04-03T16:10:17.311" v="8149" actId="20577"/>
          <ac:spMkLst>
            <pc:docMk/>
            <pc:sldMk cId="229144912" sldId="268"/>
            <ac:spMk id="2" creationId="{DD5A6054-1A71-556C-E971-FC6EE4303B10}"/>
          </ac:spMkLst>
        </pc:spChg>
        <pc:spChg chg="mod">
          <ac:chgData name="Young, Tim" userId="4a1f9cc6-bbd2-4f81-8b81-5f3a122a6ffd" providerId="ADAL" clId="{8D4C0527-C5BF-4754-9E6E-F02DB103CBCD}" dt="2024-04-04T07:58:19.921" v="10188" actId="114"/>
          <ac:spMkLst>
            <pc:docMk/>
            <pc:sldMk cId="229144912" sldId="268"/>
            <ac:spMk id="3" creationId="{DDC9EE49-33C0-49F6-88AE-09BF9DA82500}"/>
          </ac:spMkLst>
        </pc:spChg>
      </pc:sldChg>
      <pc:sldChg chg="modSp add mod ord">
        <pc:chgData name="Young, Tim" userId="4a1f9cc6-bbd2-4f81-8b81-5f3a122a6ffd" providerId="ADAL" clId="{8D4C0527-C5BF-4754-9E6E-F02DB103CBCD}" dt="2024-04-04T07:54:09.595" v="10018" actId="20577"/>
        <pc:sldMkLst>
          <pc:docMk/>
          <pc:sldMk cId="1635607643" sldId="269"/>
        </pc:sldMkLst>
        <pc:spChg chg="mod">
          <ac:chgData name="Young, Tim" userId="4a1f9cc6-bbd2-4f81-8b81-5f3a122a6ffd" providerId="ADAL" clId="{8D4C0527-C5BF-4754-9E6E-F02DB103CBCD}" dt="2024-04-03T15:57:42.272" v="7680" actId="1076"/>
          <ac:spMkLst>
            <pc:docMk/>
            <pc:sldMk cId="1635607643" sldId="269"/>
            <ac:spMk id="2" creationId="{F209742A-0B63-3B2D-6212-6F9CC187C121}"/>
          </ac:spMkLst>
        </pc:spChg>
        <pc:spChg chg="mod">
          <ac:chgData name="Young, Tim" userId="4a1f9cc6-bbd2-4f81-8b81-5f3a122a6ffd" providerId="ADAL" clId="{8D4C0527-C5BF-4754-9E6E-F02DB103CBCD}" dt="2024-04-04T07:54:09.595" v="10018" actId="20577"/>
          <ac:spMkLst>
            <pc:docMk/>
            <pc:sldMk cId="1635607643" sldId="269"/>
            <ac:spMk id="3" creationId="{E9AC0505-CF89-F9DD-AA1D-9C9E25B4D7E6}"/>
          </ac:spMkLst>
        </pc:spChg>
      </pc:sldChg>
      <pc:sldChg chg="addSp delSp modSp add mod">
        <pc:chgData name="Young, Tim" userId="4a1f9cc6-bbd2-4f81-8b81-5f3a122a6ffd" providerId="ADAL" clId="{8D4C0527-C5BF-4754-9E6E-F02DB103CBCD}" dt="2024-04-03T16:10:00.461" v="8148" actId="14100"/>
        <pc:sldMkLst>
          <pc:docMk/>
          <pc:sldMk cId="3878441543" sldId="270"/>
        </pc:sldMkLst>
        <pc:spChg chg="mod">
          <ac:chgData name="Young, Tim" userId="4a1f9cc6-bbd2-4f81-8b81-5f3a122a6ffd" providerId="ADAL" clId="{8D4C0527-C5BF-4754-9E6E-F02DB103CBCD}" dt="2024-04-03T16:09:52.027" v="8147" actId="1076"/>
          <ac:spMkLst>
            <pc:docMk/>
            <pc:sldMk cId="3878441543" sldId="270"/>
            <ac:spMk id="2" creationId="{6D3154CD-02A5-8C8E-6C14-83551DF2F854}"/>
          </ac:spMkLst>
        </pc:spChg>
        <pc:spChg chg="mod">
          <ac:chgData name="Young, Tim" userId="4a1f9cc6-bbd2-4f81-8b81-5f3a122a6ffd" providerId="ADAL" clId="{8D4C0527-C5BF-4754-9E6E-F02DB103CBCD}" dt="2024-04-03T15:21:26.342" v="5876" actId="27636"/>
          <ac:spMkLst>
            <pc:docMk/>
            <pc:sldMk cId="3878441543" sldId="270"/>
            <ac:spMk id="3" creationId="{62737EFA-96AD-62D9-1268-AC17265335CD}"/>
          </ac:spMkLst>
        </pc:spChg>
        <pc:picChg chg="add del mod">
          <ac:chgData name="Young, Tim" userId="4a1f9cc6-bbd2-4f81-8b81-5f3a122a6ffd" providerId="ADAL" clId="{8D4C0527-C5BF-4754-9E6E-F02DB103CBCD}" dt="2024-04-03T16:09:39.916" v="8143" actId="478"/>
          <ac:picMkLst>
            <pc:docMk/>
            <pc:sldMk cId="3878441543" sldId="270"/>
            <ac:picMk id="6" creationId="{C14FDD71-A47B-DC4F-C3DA-D07ECF10D078}"/>
          </ac:picMkLst>
        </pc:picChg>
        <pc:picChg chg="add mod">
          <ac:chgData name="Young, Tim" userId="4a1f9cc6-bbd2-4f81-8b81-5f3a122a6ffd" providerId="ADAL" clId="{8D4C0527-C5BF-4754-9E6E-F02DB103CBCD}" dt="2024-04-03T16:10:00.461" v="8148" actId="14100"/>
          <ac:picMkLst>
            <pc:docMk/>
            <pc:sldMk cId="3878441543" sldId="270"/>
            <ac:picMk id="8" creationId="{2CC73639-C18F-B6A1-0444-3F5BDB14C851}"/>
          </ac:picMkLst>
        </pc:picChg>
      </pc:sldChg>
      <pc:sldChg chg="modSp add mod">
        <pc:chgData name="Young, Tim" userId="4a1f9cc6-bbd2-4f81-8b81-5f3a122a6ffd" providerId="ADAL" clId="{8D4C0527-C5BF-4754-9E6E-F02DB103CBCD}" dt="2024-04-04T07:57:49.933" v="10181" actId="114"/>
        <pc:sldMkLst>
          <pc:docMk/>
          <pc:sldMk cId="3396957355" sldId="271"/>
        </pc:sldMkLst>
        <pc:spChg chg="mod">
          <ac:chgData name="Young, Tim" userId="4a1f9cc6-bbd2-4f81-8b81-5f3a122a6ffd" providerId="ADAL" clId="{8D4C0527-C5BF-4754-9E6E-F02DB103CBCD}" dt="2024-04-04T07:57:26.170" v="10151" actId="1076"/>
          <ac:spMkLst>
            <pc:docMk/>
            <pc:sldMk cId="3396957355" sldId="271"/>
            <ac:spMk id="2" creationId="{8FBA9374-0218-F367-0D29-6577020A7ABF}"/>
          </ac:spMkLst>
        </pc:spChg>
        <pc:spChg chg="mod">
          <ac:chgData name="Young, Tim" userId="4a1f9cc6-bbd2-4f81-8b81-5f3a122a6ffd" providerId="ADAL" clId="{8D4C0527-C5BF-4754-9E6E-F02DB103CBCD}" dt="2024-04-04T07:57:49.933" v="10181" actId="114"/>
          <ac:spMkLst>
            <pc:docMk/>
            <pc:sldMk cId="3396957355" sldId="271"/>
            <ac:spMk id="3" creationId="{CE0A0FF5-77D2-C08A-59D2-B731D1A6A8D5}"/>
          </ac:spMkLst>
        </pc:spChg>
      </pc:sldChg>
      <pc:sldChg chg="addSp delSp modSp add mod">
        <pc:chgData name="Young, Tim" userId="4a1f9cc6-bbd2-4f81-8b81-5f3a122a6ffd" providerId="ADAL" clId="{8D4C0527-C5BF-4754-9E6E-F02DB103CBCD}" dt="2024-04-03T16:56:59.198" v="9816" actId="20577"/>
        <pc:sldMkLst>
          <pc:docMk/>
          <pc:sldMk cId="4165970686" sldId="272"/>
        </pc:sldMkLst>
        <pc:spChg chg="mod">
          <ac:chgData name="Young, Tim" userId="4a1f9cc6-bbd2-4f81-8b81-5f3a122a6ffd" providerId="ADAL" clId="{8D4C0527-C5BF-4754-9E6E-F02DB103CBCD}" dt="2024-04-03T16:56:42.660" v="9805" actId="1076"/>
          <ac:spMkLst>
            <pc:docMk/>
            <pc:sldMk cId="4165970686" sldId="272"/>
            <ac:spMk id="2" creationId="{CED7A671-F2D3-4050-2D40-7409961FBE25}"/>
          </ac:spMkLst>
        </pc:spChg>
        <pc:spChg chg="mod">
          <ac:chgData name="Young, Tim" userId="4a1f9cc6-bbd2-4f81-8b81-5f3a122a6ffd" providerId="ADAL" clId="{8D4C0527-C5BF-4754-9E6E-F02DB103CBCD}" dt="2024-04-03T16:56:59.198" v="9816" actId="20577"/>
          <ac:spMkLst>
            <pc:docMk/>
            <pc:sldMk cId="4165970686" sldId="272"/>
            <ac:spMk id="3" creationId="{5A91A434-F0C8-03B3-EBEB-140B74B5CDFB}"/>
          </ac:spMkLst>
        </pc:spChg>
        <pc:spChg chg="mod">
          <ac:chgData name="Young, Tim" userId="4a1f9cc6-bbd2-4f81-8b81-5f3a122a6ffd" providerId="ADAL" clId="{8D4C0527-C5BF-4754-9E6E-F02DB103CBCD}" dt="2024-04-03T15:38:09.108" v="6756" actId="21"/>
          <ac:spMkLst>
            <pc:docMk/>
            <pc:sldMk cId="4165970686" sldId="272"/>
            <ac:spMk id="5" creationId="{D8C41A75-BBC2-FF14-9DA2-48F65A0C4610}"/>
          </ac:spMkLst>
        </pc:spChg>
        <pc:spChg chg="add del mod">
          <ac:chgData name="Young, Tim" userId="4a1f9cc6-bbd2-4f81-8b81-5f3a122a6ffd" providerId="ADAL" clId="{8D4C0527-C5BF-4754-9E6E-F02DB103CBCD}" dt="2024-04-03T15:37:51.491" v="6738" actId="22"/>
          <ac:spMkLst>
            <pc:docMk/>
            <pc:sldMk cId="4165970686" sldId="272"/>
            <ac:spMk id="6" creationId="{8535BB0D-E567-8A3B-3FE2-811C6811E8F7}"/>
          </ac:spMkLst>
        </pc:spChg>
        <pc:spChg chg="add mod">
          <ac:chgData name="Young, Tim" userId="4a1f9cc6-bbd2-4f81-8b81-5f3a122a6ffd" providerId="ADAL" clId="{8D4C0527-C5BF-4754-9E6E-F02DB103CBCD}" dt="2024-04-03T15:37:09.583" v="6725"/>
          <ac:spMkLst>
            <pc:docMk/>
            <pc:sldMk cId="4165970686" sldId="272"/>
            <ac:spMk id="7" creationId="{CEF4050E-F408-B7E9-B701-5E4BA5DC0D44}"/>
          </ac:spMkLst>
        </pc:spChg>
        <pc:spChg chg="add mod">
          <ac:chgData name="Young, Tim" userId="4a1f9cc6-bbd2-4f81-8b81-5f3a122a6ffd" providerId="ADAL" clId="{8D4C0527-C5BF-4754-9E6E-F02DB103CBCD}" dt="2024-04-03T15:37:18.080" v="6726"/>
          <ac:spMkLst>
            <pc:docMk/>
            <pc:sldMk cId="4165970686" sldId="272"/>
            <ac:spMk id="8" creationId="{C0DBE999-DA9B-4814-4D44-C0D0D99545FB}"/>
          </ac:spMkLst>
        </pc:spChg>
      </pc:sldChg>
      <pc:sldChg chg="modSp add mod">
        <pc:chgData name="Young, Tim" userId="4a1f9cc6-bbd2-4f81-8b81-5f3a122a6ffd" providerId="ADAL" clId="{8D4C0527-C5BF-4754-9E6E-F02DB103CBCD}" dt="2024-04-04T07:59:26.591" v="10208" actId="20577"/>
        <pc:sldMkLst>
          <pc:docMk/>
          <pc:sldMk cId="2876814125" sldId="273"/>
        </pc:sldMkLst>
        <pc:spChg chg="mod">
          <ac:chgData name="Young, Tim" userId="4a1f9cc6-bbd2-4f81-8b81-5f3a122a6ffd" providerId="ADAL" clId="{8D4C0527-C5BF-4754-9E6E-F02DB103CBCD}" dt="2024-04-03T15:38:27.647" v="6795" actId="20577"/>
          <ac:spMkLst>
            <pc:docMk/>
            <pc:sldMk cId="2876814125" sldId="273"/>
            <ac:spMk id="2" creationId="{AD232373-12EE-E9D5-5785-BAED85DE4D98}"/>
          </ac:spMkLst>
        </pc:spChg>
        <pc:spChg chg="mod">
          <ac:chgData name="Young, Tim" userId="4a1f9cc6-bbd2-4f81-8b81-5f3a122a6ffd" providerId="ADAL" clId="{8D4C0527-C5BF-4754-9E6E-F02DB103CBCD}" dt="2024-04-04T07:59:26.591" v="10208" actId="20577"/>
          <ac:spMkLst>
            <pc:docMk/>
            <pc:sldMk cId="2876814125" sldId="273"/>
            <ac:spMk id="3" creationId="{CD900158-F646-6908-529C-ACC48F541E72}"/>
          </ac:spMkLst>
        </pc:spChg>
      </pc:sldChg>
      <pc:sldChg chg="modSp add mod">
        <pc:chgData name="Young, Tim" userId="4a1f9cc6-bbd2-4f81-8b81-5f3a122a6ffd" providerId="ADAL" clId="{8D4C0527-C5BF-4754-9E6E-F02DB103CBCD}" dt="2024-04-04T08:00:51.452" v="10210" actId="313"/>
        <pc:sldMkLst>
          <pc:docMk/>
          <pc:sldMk cId="3108393175" sldId="274"/>
        </pc:sldMkLst>
        <pc:spChg chg="mod">
          <ac:chgData name="Young, Tim" userId="4a1f9cc6-bbd2-4f81-8b81-5f3a122a6ffd" providerId="ADAL" clId="{8D4C0527-C5BF-4754-9E6E-F02DB103CBCD}" dt="2024-04-04T07:30:54.813" v="9874" actId="20577"/>
          <ac:spMkLst>
            <pc:docMk/>
            <pc:sldMk cId="3108393175" sldId="274"/>
            <ac:spMk id="2" creationId="{4CC04A2B-99C0-ADC5-1275-372BB9F9CF6C}"/>
          </ac:spMkLst>
        </pc:spChg>
        <pc:spChg chg="mod">
          <ac:chgData name="Young, Tim" userId="4a1f9cc6-bbd2-4f81-8b81-5f3a122a6ffd" providerId="ADAL" clId="{8D4C0527-C5BF-4754-9E6E-F02DB103CBCD}" dt="2024-04-04T08:00:51.452" v="10210" actId="313"/>
          <ac:spMkLst>
            <pc:docMk/>
            <pc:sldMk cId="3108393175" sldId="274"/>
            <ac:spMk id="3" creationId="{D3011790-B470-8F50-C35D-7A9B49BBAEA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FF12-C7EA-A53B-520C-D45F177EEED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7FC7A5A-FD9A-A8CA-E940-89CF80870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516440-97DC-0FE4-11F5-7CE1E64173D5}"/>
              </a:ext>
            </a:extLst>
          </p:cNvPr>
          <p:cNvSpPr>
            <a:spLocks noGrp="1"/>
          </p:cNvSpPr>
          <p:nvPr>
            <p:ph type="dt" sz="half" idx="10"/>
          </p:nvPr>
        </p:nvSpPr>
        <p:spPr/>
        <p:txBody>
          <a:bodyPr/>
          <a:lstStyle/>
          <a:p>
            <a:fld id="{407DC164-3CC1-C14E-A030-F7025125C996}" type="datetimeFigureOut">
              <a:rPr lang="en-US" smtClean="0"/>
              <a:t>4/4/2024</a:t>
            </a:fld>
            <a:endParaRPr lang="en-US" dirty="0"/>
          </a:p>
        </p:txBody>
      </p:sp>
      <p:sp>
        <p:nvSpPr>
          <p:cNvPr id="5" name="Footer Placeholder 4">
            <a:extLst>
              <a:ext uri="{FF2B5EF4-FFF2-40B4-BE49-F238E27FC236}">
                <a16:creationId xmlns:a16="http://schemas.microsoft.com/office/drawing/2014/main" id="{73ECF6A2-95A9-764E-FC8D-B710988682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A47A60-895F-646F-2D9C-2EEFDB8C0CAC}"/>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273494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2FAA-8B58-4119-64ED-C4BB8FD9A3D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0F2063-F7D0-F445-FC8C-3659894484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A1D7318-75DB-D1D3-028A-DE9385DB21ED}"/>
              </a:ext>
            </a:extLst>
          </p:cNvPr>
          <p:cNvSpPr>
            <a:spLocks noGrp="1"/>
          </p:cNvSpPr>
          <p:nvPr>
            <p:ph type="dt" sz="half" idx="10"/>
          </p:nvPr>
        </p:nvSpPr>
        <p:spPr/>
        <p:txBody>
          <a:bodyPr/>
          <a:lstStyle/>
          <a:p>
            <a:fld id="{407DC164-3CC1-C14E-A030-F7025125C996}" type="datetimeFigureOut">
              <a:rPr lang="en-US" smtClean="0"/>
              <a:t>4/4/2024</a:t>
            </a:fld>
            <a:endParaRPr lang="en-US" dirty="0"/>
          </a:p>
        </p:txBody>
      </p:sp>
      <p:sp>
        <p:nvSpPr>
          <p:cNvPr id="5" name="Footer Placeholder 4">
            <a:extLst>
              <a:ext uri="{FF2B5EF4-FFF2-40B4-BE49-F238E27FC236}">
                <a16:creationId xmlns:a16="http://schemas.microsoft.com/office/drawing/2014/main" id="{374BCD2F-4EBF-D785-A902-1B99DC6B9E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6A3B2F-1333-0DEF-CAAF-B8161A41ABE3}"/>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213230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6B9410-82E6-92F0-1904-8D85DF364FB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35504B7-3377-6E66-46F5-00F4C449939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135364-7BE8-E932-F1F8-727C91F0C336}"/>
              </a:ext>
            </a:extLst>
          </p:cNvPr>
          <p:cNvSpPr>
            <a:spLocks noGrp="1"/>
          </p:cNvSpPr>
          <p:nvPr>
            <p:ph type="dt" sz="half" idx="10"/>
          </p:nvPr>
        </p:nvSpPr>
        <p:spPr/>
        <p:txBody>
          <a:bodyPr/>
          <a:lstStyle/>
          <a:p>
            <a:fld id="{407DC164-3CC1-C14E-A030-F7025125C996}" type="datetimeFigureOut">
              <a:rPr lang="en-US" smtClean="0"/>
              <a:t>4/4/2024</a:t>
            </a:fld>
            <a:endParaRPr lang="en-US" dirty="0"/>
          </a:p>
        </p:txBody>
      </p:sp>
      <p:sp>
        <p:nvSpPr>
          <p:cNvPr id="5" name="Footer Placeholder 4">
            <a:extLst>
              <a:ext uri="{FF2B5EF4-FFF2-40B4-BE49-F238E27FC236}">
                <a16:creationId xmlns:a16="http://schemas.microsoft.com/office/drawing/2014/main" id="{010B14D6-BAAB-70EA-AE70-193AE378EB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4840CD-24BD-72BA-BF9E-EECD9A1E93C1}"/>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28725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F99E-3F10-F003-0C17-D6E9C5D2187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B16CC4-8492-FEE0-0321-339C7BA97E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16A944-FE8C-7436-B7A2-8BE1F041C26C}"/>
              </a:ext>
            </a:extLst>
          </p:cNvPr>
          <p:cNvSpPr>
            <a:spLocks noGrp="1"/>
          </p:cNvSpPr>
          <p:nvPr>
            <p:ph type="dt" sz="half" idx="10"/>
          </p:nvPr>
        </p:nvSpPr>
        <p:spPr/>
        <p:txBody>
          <a:bodyPr/>
          <a:lstStyle/>
          <a:p>
            <a:fld id="{407DC164-3CC1-C14E-A030-F7025125C996}" type="datetimeFigureOut">
              <a:rPr lang="en-US" smtClean="0"/>
              <a:t>4/4/2024</a:t>
            </a:fld>
            <a:endParaRPr lang="en-US" dirty="0"/>
          </a:p>
        </p:txBody>
      </p:sp>
      <p:sp>
        <p:nvSpPr>
          <p:cNvPr id="5" name="Footer Placeholder 4">
            <a:extLst>
              <a:ext uri="{FF2B5EF4-FFF2-40B4-BE49-F238E27FC236}">
                <a16:creationId xmlns:a16="http://schemas.microsoft.com/office/drawing/2014/main" id="{FA7B99DD-17E5-3277-D95D-0C0B94898F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F627E2-E3F5-5C45-CA87-618F5A7338E6}"/>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307299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806E-6F93-B482-0D36-C36F6E7A34C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55C4A7-B19F-B717-5BA1-57E7944FD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7F70F3D-1F0C-7DEA-BC3B-F153EFB4A13B}"/>
              </a:ext>
            </a:extLst>
          </p:cNvPr>
          <p:cNvSpPr>
            <a:spLocks noGrp="1"/>
          </p:cNvSpPr>
          <p:nvPr>
            <p:ph type="dt" sz="half" idx="10"/>
          </p:nvPr>
        </p:nvSpPr>
        <p:spPr/>
        <p:txBody>
          <a:bodyPr/>
          <a:lstStyle/>
          <a:p>
            <a:fld id="{407DC164-3CC1-C14E-A030-F7025125C996}" type="datetimeFigureOut">
              <a:rPr lang="en-US" smtClean="0"/>
              <a:t>4/4/2024</a:t>
            </a:fld>
            <a:endParaRPr lang="en-US" dirty="0"/>
          </a:p>
        </p:txBody>
      </p:sp>
      <p:sp>
        <p:nvSpPr>
          <p:cNvPr id="5" name="Footer Placeholder 4">
            <a:extLst>
              <a:ext uri="{FF2B5EF4-FFF2-40B4-BE49-F238E27FC236}">
                <a16:creationId xmlns:a16="http://schemas.microsoft.com/office/drawing/2014/main" id="{FE0903B3-B299-41BD-7524-F3FE2762B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607047-EFAB-BB56-71B9-B5CB2F263463}"/>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298776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EAEC-6696-DD76-C6A8-413268C4E5A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E071A1-7C5E-3545-2FA4-710385704F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3862BBB-BFC3-AF42-7E05-370E6440FF1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886AC58-09A2-B9A4-B4B4-1223120D7FC6}"/>
              </a:ext>
            </a:extLst>
          </p:cNvPr>
          <p:cNvSpPr>
            <a:spLocks noGrp="1"/>
          </p:cNvSpPr>
          <p:nvPr>
            <p:ph type="dt" sz="half" idx="10"/>
          </p:nvPr>
        </p:nvSpPr>
        <p:spPr/>
        <p:txBody>
          <a:bodyPr/>
          <a:lstStyle/>
          <a:p>
            <a:fld id="{407DC164-3CC1-C14E-A030-F7025125C996}" type="datetimeFigureOut">
              <a:rPr lang="en-US" smtClean="0"/>
              <a:t>4/4/2024</a:t>
            </a:fld>
            <a:endParaRPr lang="en-US" dirty="0"/>
          </a:p>
        </p:txBody>
      </p:sp>
      <p:sp>
        <p:nvSpPr>
          <p:cNvPr id="6" name="Footer Placeholder 5">
            <a:extLst>
              <a:ext uri="{FF2B5EF4-FFF2-40B4-BE49-F238E27FC236}">
                <a16:creationId xmlns:a16="http://schemas.microsoft.com/office/drawing/2014/main" id="{CA34C01B-0230-75CD-93AC-514E01E3D0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7DE675-39EB-F4A2-6A87-2F8A5E6E8C59}"/>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239843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F1C4-FBED-2B76-EEBE-D1B34315B7A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375726D-A116-4C97-6A2F-730F690B8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95C46E7-7E94-6A6F-71F9-BCEB5475BC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8CD387-BB23-667B-8F08-3006CCF498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3F12D6-34E1-4746-D09F-DF5E2DF8BBB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A906CD3-34F6-E028-9D23-365ADDEADB1B}"/>
              </a:ext>
            </a:extLst>
          </p:cNvPr>
          <p:cNvSpPr>
            <a:spLocks noGrp="1"/>
          </p:cNvSpPr>
          <p:nvPr>
            <p:ph type="dt" sz="half" idx="10"/>
          </p:nvPr>
        </p:nvSpPr>
        <p:spPr/>
        <p:txBody>
          <a:bodyPr/>
          <a:lstStyle/>
          <a:p>
            <a:fld id="{407DC164-3CC1-C14E-A030-F7025125C996}" type="datetimeFigureOut">
              <a:rPr lang="en-US" smtClean="0"/>
              <a:t>4/4/2024</a:t>
            </a:fld>
            <a:endParaRPr lang="en-US" dirty="0"/>
          </a:p>
        </p:txBody>
      </p:sp>
      <p:sp>
        <p:nvSpPr>
          <p:cNvPr id="8" name="Footer Placeholder 7">
            <a:extLst>
              <a:ext uri="{FF2B5EF4-FFF2-40B4-BE49-F238E27FC236}">
                <a16:creationId xmlns:a16="http://schemas.microsoft.com/office/drawing/2014/main" id="{812639BA-B0B9-D5DC-BEC8-3AF3C588C81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18B98CE-2166-98DA-CAA2-2EC6849A74DA}"/>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74458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07CCC-74A8-CD9B-7BFF-58C7FCA4576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0F38186-D4FE-F868-71F6-1E18018C193A}"/>
              </a:ext>
            </a:extLst>
          </p:cNvPr>
          <p:cNvSpPr>
            <a:spLocks noGrp="1"/>
          </p:cNvSpPr>
          <p:nvPr>
            <p:ph type="dt" sz="half" idx="10"/>
          </p:nvPr>
        </p:nvSpPr>
        <p:spPr/>
        <p:txBody>
          <a:bodyPr/>
          <a:lstStyle/>
          <a:p>
            <a:fld id="{407DC164-3CC1-C14E-A030-F7025125C996}" type="datetimeFigureOut">
              <a:rPr lang="en-US" smtClean="0"/>
              <a:t>4/4/2024</a:t>
            </a:fld>
            <a:endParaRPr lang="en-US" dirty="0"/>
          </a:p>
        </p:txBody>
      </p:sp>
      <p:sp>
        <p:nvSpPr>
          <p:cNvPr id="4" name="Footer Placeholder 3">
            <a:extLst>
              <a:ext uri="{FF2B5EF4-FFF2-40B4-BE49-F238E27FC236}">
                <a16:creationId xmlns:a16="http://schemas.microsoft.com/office/drawing/2014/main" id="{71D8FDD0-6917-3C6D-4793-49FD63FB0A5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3F8FD16-FED0-D857-F55C-794BCBD55693}"/>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242342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1C73D7-C3F7-F4F6-FC2D-F8DD7AC8C18F}"/>
              </a:ext>
            </a:extLst>
          </p:cNvPr>
          <p:cNvSpPr>
            <a:spLocks noGrp="1"/>
          </p:cNvSpPr>
          <p:nvPr>
            <p:ph type="dt" sz="half" idx="10"/>
          </p:nvPr>
        </p:nvSpPr>
        <p:spPr/>
        <p:txBody>
          <a:bodyPr/>
          <a:lstStyle/>
          <a:p>
            <a:fld id="{407DC164-3CC1-C14E-A030-F7025125C996}" type="datetimeFigureOut">
              <a:rPr lang="en-US" smtClean="0"/>
              <a:t>4/4/2024</a:t>
            </a:fld>
            <a:endParaRPr lang="en-US" dirty="0"/>
          </a:p>
        </p:txBody>
      </p:sp>
      <p:sp>
        <p:nvSpPr>
          <p:cNvPr id="3" name="Footer Placeholder 2">
            <a:extLst>
              <a:ext uri="{FF2B5EF4-FFF2-40B4-BE49-F238E27FC236}">
                <a16:creationId xmlns:a16="http://schemas.microsoft.com/office/drawing/2014/main" id="{CB91663E-8C01-7C39-EE7B-797DF49B82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16E7CCE-F4C3-4AF6-55DA-FAA6916ED1DD}"/>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296751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6AFF-DDD7-EB21-7518-C3EB365BF1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5F42587-86C3-EB29-40EC-23FAC3901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19BAD49-18D1-E059-78AB-B03589F83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43B6E-9287-ADC4-AF81-B9A8BEE7626E}"/>
              </a:ext>
            </a:extLst>
          </p:cNvPr>
          <p:cNvSpPr>
            <a:spLocks noGrp="1"/>
          </p:cNvSpPr>
          <p:nvPr>
            <p:ph type="dt" sz="half" idx="10"/>
          </p:nvPr>
        </p:nvSpPr>
        <p:spPr/>
        <p:txBody>
          <a:bodyPr/>
          <a:lstStyle/>
          <a:p>
            <a:fld id="{407DC164-3CC1-C14E-A030-F7025125C996}" type="datetimeFigureOut">
              <a:rPr lang="en-US" smtClean="0"/>
              <a:t>4/4/2024</a:t>
            </a:fld>
            <a:endParaRPr lang="en-US" dirty="0"/>
          </a:p>
        </p:txBody>
      </p:sp>
      <p:sp>
        <p:nvSpPr>
          <p:cNvPr id="6" name="Footer Placeholder 5">
            <a:extLst>
              <a:ext uri="{FF2B5EF4-FFF2-40B4-BE49-F238E27FC236}">
                <a16:creationId xmlns:a16="http://schemas.microsoft.com/office/drawing/2014/main" id="{9752D54D-78F1-1B3A-F218-95B3E20B25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9DF61D-1A8E-E990-11D6-9ACF6ACD57EC}"/>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385655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2126-8001-F82F-E4EB-D56EC561F2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CE0F63-DD28-DE06-130C-2BB21F87BF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9ED7874-A86A-F29B-C1E0-A28405D76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327E98-2229-CC0F-7056-551D2D970319}"/>
              </a:ext>
            </a:extLst>
          </p:cNvPr>
          <p:cNvSpPr>
            <a:spLocks noGrp="1"/>
          </p:cNvSpPr>
          <p:nvPr>
            <p:ph type="dt" sz="half" idx="10"/>
          </p:nvPr>
        </p:nvSpPr>
        <p:spPr/>
        <p:txBody>
          <a:bodyPr/>
          <a:lstStyle/>
          <a:p>
            <a:fld id="{407DC164-3CC1-C14E-A030-F7025125C996}" type="datetimeFigureOut">
              <a:rPr lang="en-US" smtClean="0"/>
              <a:t>4/4/2024</a:t>
            </a:fld>
            <a:endParaRPr lang="en-US" dirty="0"/>
          </a:p>
        </p:txBody>
      </p:sp>
      <p:sp>
        <p:nvSpPr>
          <p:cNvPr id="6" name="Footer Placeholder 5">
            <a:extLst>
              <a:ext uri="{FF2B5EF4-FFF2-40B4-BE49-F238E27FC236}">
                <a16:creationId xmlns:a16="http://schemas.microsoft.com/office/drawing/2014/main" id="{F0CC366D-A22D-AC4D-DEA3-3105FE1D0A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6E3F83-16C1-7A33-5D2A-A7A0DCD34F75}"/>
              </a:ext>
            </a:extLst>
          </p:cNvPr>
          <p:cNvSpPr>
            <a:spLocks noGrp="1"/>
          </p:cNvSpPr>
          <p:nvPr>
            <p:ph type="sldNum" sz="quarter" idx="12"/>
          </p:nvPr>
        </p:nvSpPr>
        <p:spPr/>
        <p:txBody>
          <a:bodyPr/>
          <a:lstStyle/>
          <a:p>
            <a:fld id="{46C3C83F-5F40-AF42-8D42-D039B137B9A2}" type="slidenum">
              <a:rPr lang="en-US" smtClean="0"/>
              <a:t>‹#›</a:t>
            </a:fld>
            <a:endParaRPr lang="en-US" dirty="0"/>
          </a:p>
        </p:txBody>
      </p:sp>
    </p:spTree>
    <p:extLst>
      <p:ext uri="{BB962C8B-B14F-4D97-AF65-F5344CB8AC3E}">
        <p14:creationId xmlns:p14="http://schemas.microsoft.com/office/powerpoint/2010/main" val="140859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828B3C-2761-D86B-AD67-04DDB1C6E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C63363D-82FA-D0D5-4AAE-F438269E78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0CB4DD-BCC7-C2F9-DDDA-939B8FAFE1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DC164-3CC1-C14E-A030-F7025125C996}" type="datetimeFigureOut">
              <a:rPr lang="en-US" smtClean="0"/>
              <a:t>4/4/2024</a:t>
            </a:fld>
            <a:endParaRPr lang="en-US" dirty="0"/>
          </a:p>
        </p:txBody>
      </p:sp>
      <p:sp>
        <p:nvSpPr>
          <p:cNvPr id="5" name="Footer Placeholder 4">
            <a:extLst>
              <a:ext uri="{FF2B5EF4-FFF2-40B4-BE49-F238E27FC236}">
                <a16:creationId xmlns:a16="http://schemas.microsoft.com/office/drawing/2014/main" id="{767B3EBF-71BC-FB17-D5ED-59074909C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8A851D9-8962-6550-0F8A-85076C8DAA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3C83F-5F40-AF42-8D42-D039B137B9A2}" type="slidenum">
              <a:rPr lang="en-US" smtClean="0"/>
              <a:t>‹#›</a:t>
            </a:fld>
            <a:endParaRPr lang="en-US" dirty="0"/>
          </a:p>
        </p:txBody>
      </p:sp>
    </p:spTree>
    <p:extLst>
      <p:ext uri="{BB962C8B-B14F-4D97-AF65-F5344CB8AC3E}">
        <p14:creationId xmlns:p14="http://schemas.microsoft.com/office/powerpoint/2010/main" val="294700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1080/10872981.2018.154824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046/j.1365-2923.1999.00381.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a:extLst>
              <a:ext uri="{FF2B5EF4-FFF2-40B4-BE49-F238E27FC236}">
                <a16:creationId xmlns:a16="http://schemas.microsoft.com/office/drawing/2014/main" id="{3DC6106C-7EE5-9E7D-ED41-19644354785B}"/>
              </a:ext>
            </a:extLst>
          </p:cNvPr>
          <p:cNvSpPr txBox="1">
            <a:spLocks noChangeArrowheads="1"/>
          </p:cNvSpPr>
          <p:nvPr/>
        </p:nvSpPr>
        <p:spPr bwMode="auto">
          <a:xfrm>
            <a:off x="1524000" y="60355"/>
            <a:ext cx="9245600" cy="884379"/>
          </a:xfrm>
          <a:prstGeom prst="rect">
            <a:avLst/>
          </a:prstGeom>
          <a:solidFill>
            <a:srgbClr val="E1EFFF"/>
          </a:solidFill>
          <a:ln w="9525">
            <a:solidFill>
              <a:schemeClr val="tx1"/>
            </a:solidFill>
            <a:miter lim="800000"/>
            <a:headEnd/>
            <a:tailEnd/>
          </a:ln>
        </p:spPr>
        <p:txBody>
          <a:bodyPr lIns="120000" tIns="120000" rIns="120000" bIns="1200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7000"/>
              </a:lnSpc>
              <a:spcAft>
                <a:spcPts val="178"/>
              </a:spcAft>
            </a:pPr>
            <a:r>
              <a:rPr lang="en-GB" sz="1900" b="1" dirty="0">
                <a:solidFill>
                  <a:srgbClr val="000000"/>
                </a:solidFill>
                <a:effectLst/>
                <a:latin typeface="Arial" panose="020B0604020202020204" pitchFamily="34" charset="0"/>
                <a:ea typeface="Calibri" panose="020F0502020204030204" pitchFamily="34" charset="0"/>
              </a:rPr>
              <a:t>The use of actors as standardised patients in teaching the neurology examination to undergraduate medical students</a:t>
            </a:r>
            <a:endParaRPr lang="en-GB" alt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100" name="Text Box 4">
            <a:extLst>
              <a:ext uri="{FF2B5EF4-FFF2-40B4-BE49-F238E27FC236}">
                <a16:creationId xmlns:a16="http://schemas.microsoft.com/office/drawing/2014/main" id="{DFB5D8BF-4500-3A2A-DD4F-303CE1EE5962}"/>
              </a:ext>
            </a:extLst>
          </p:cNvPr>
          <p:cNvSpPr txBox="1">
            <a:spLocks noChangeArrowheads="1"/>
          </p:cNvSpPr>
          <p:nvPr/>
        </p:nvSpPr>
        <p:spPr bwMode="auto">
          <a:xfrm>
            <a:off x="1524000" y="941212"/>
            <a:ext cx="9719733" cy="55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00" tIns="80000" rIns="80000" bIns="8000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7000"/>
              </a:lnSpc>
              <a:spcAft>
                <a:spcPts val="800"/>
              </a:spcAft>
            </a:pPr>
            <a:endPar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Malik Z</a:t>
            </a:r>
            <a:r>
              <a:rPr lang="en-GB" sz="1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Valnarov-Boulter I</a:t>
            </a:r>
            <a:r>
              <a:rPr lang="en-GB" sz="1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Davis D</a:t>
            </a:r>
            <a:r>
              <a:rPr lang="en-GB" sz="1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Khusakul P</a:t>
            </a:r>
            <a:r>
              <a:rPr lang="en-GB" sz="1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Rahman T</a:t>
            </a:r>
            <a:r>
              <a:rPr lang="en-GB" sz="1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Vijayanathan J</a:t>
            </a:r>
            <a:r>
              <a:rPr lang="en-GB" sz="1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Jain D</a:t>
            </a:r>
            <a:r>
              <a:rPr lang="en-GB" sz="1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Ogundiya O</a:t>
            </a:r>
            <a:r>
              <a:rPr lang="en-GB" sz="1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Noronha A</a:t>
            </a:r>
            <a:r>
              <a:rPr lang="en-GB" sz="1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Fleming F</a:t>
            </a:r>
            <a:r>
              <a:rPr lang="en-GB" sz="1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Aldridge C</a:t>
            </a:r>
            <a:r>
              <a:rPr lang="en-GB" sz="1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Young TM</a:t>
            </a:r>
            <a:r>
              <a:rPr lang="en-GB" sz="14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Medical student on iBSc Clinical Neurology &amp; Brain Sciences degree at Queen Square Institute of Neurology, UCL</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t>
            </a: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Course director of Clinical Neurology &amp; Brain Sciences iBSc at Queen Square Institute of Neurology, UCL </a:t>
            </a: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(Corresponding author: t.young@ucl.ac.uk)</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78"/>
              </a:spcAft>
            </a:pPr>
            <a:endParaRPr lang="en-GB" altLang="en-US" sz="889"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22">
            <a:extLst>
              <a:ext uri="{FF2B5EF4-FFF2-40B4-BE49-F238E27FC236}">
                <a16:creationId xmlns:a16="http://schemas.microsoft.com/office/drawing/2014/main" id="{FB67BD37-D314-33BB-D5F6-0E09F556FBDB}"/>
              </a:ext>
            </a:extLst>
          </p:cNvPr>
          <p:cNvSpPr>
            <a:spLocks noChangeArrowheads="1"/>
          </p:cNvSpPr>
          <p:nvPr/>
        </p:nvSpPr>
        <p:spPr bwMode="auto">
          <a:xfrm>
            <a:off x="5135739" y="3620523"/>
            <a:ext cx="184731"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en-US" sz="533" dirty="0"/>
          </a:p>
        </p:txBody>
      </p:sp>
      <p:pic>
        <p:nvPicPr>
          <p:cNvPr id="4144" name="Picture 10">
            <a:extLst>
              <a:ext uri="{FF2B5EF4-FFF2-40B4-BE49-F238E27FC236}">
                <a16:creationId xmlns:a16="http://schemas.microsoft.com/office/drawing/2014/main" id="{9B63CF85-0F43-E122-180A-2D85D6C39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86" y="2947597"/>
            <a:ext cx="5681273" cy="35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2">
            <a:extLst>
              <a:ext uri="{FF2B5EF4-FFF2-40B4-BE49-F238E27FC236}">
                <a16:creationId xmlns:a16="http://schemas.microsoft.com/office/drawing/2014/main" id="{5FDD31B8-B8DF-AD3A-CBCB-073185A0EE23}"/>
              </a:ext>
            </a:extLst>
          </p:cNvPr>
          <p:cNvSpPr txBox="1">
            <a:spLocks noChangeArrowheads="1"/>
          </p:cNvSpPr>
          <p:nvPr/>
        </p:nvSpPr>
        <p:spPr bwMode="auto">
          <a:xfrm>
            <a:off x="1693886" y="6563453"/>
            <a:ext cx="6385811"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000" b="1" dirty="0">
                <a:latin typeface="Arial" panose="020B0604020202020204" pitchFamily="34" charset="0"/>
                <a:cs typeface="Arial" panose="020B0604020202020204" pitchFamily="34" charset="0"/>
              </a:rPr>
              <a:t>Figure 1: The Queen  Square Institute of Neurology (on the left of image)</a:t>
            </a:r>
          </a:p>
        </p:txBody>
      </p:sp>
      <p:sp>
        <p:nvSpPr>
          <p:cNvPr id="3" name="TextBox 2">
            <a:extLst>
              <a:ext uri="{FF2B5EF4-FFF2-40B4-BE49-F238E27FC236}">
                <a16:creationId xmlns:a16="http://schemas.microsoft.com/office/drawing/2014/main" id="{5A40C173-6C21-7F06-C160-0CA891ABDF0B}"/>
              </a:ext>
            </a:extLst>
          </p:cNvPr>
          <p:cNvSpPr txBox="1"/>
          <p:nvPr/>
        </p:nvSpPr>
        <p:spPr>
          <a:xfrm>
            <a:off x="1524000" y="1070807"/>
            <a:ext cx="10168328" cy="342466"/>
          </a:xfrm>
          <a:prstGeom prst="rect">
            <a:avLst/>
          </a:prstGeom>
          <a:noFill/>
        </p:spPr>
        <p:txBody>
          <a:bodyPr wrap="square">
            <a:spAutoFit/>
          </a:bodyPr>
          <a:lstStyle/>
          <a:p>
            <a:pPr>
              <a:lnSpc>
                <a:spcPct val="107000"/>
              </a:lnSpc>
              <a:spcAft>
                <a:spcPts val="8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UCL Education Conference 2024 Subtheme: The modern and future Higher Education classroom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44"/>
                                        </p:tgtEl>
                                        <p:attrNameLst>
                                          <p:attrName>style.visibility</p:attrName>
                                        </p:attrNameLst>
                                      </p:cBhvr>
                                      <p:to>
                                        <p:strVal val="visible"/>
                                      </p:to>
                                    </p:set>
                                    <p:anim calcmode="lin" valueType="num">
                                      <p:cBhvr additive="base">
                                        <p:cTn id="7" dur="500" fill="hold"/>
                                        <p:tgtEl>
                                          <p:spTgt spid="4144"/>
                                        </p:tgtEl>
                                        <p:attrNameLst>
                                          <p:attrName>ppt_x</p:attrName>
                                        </p:attrNameLst>
                                      </p:cBhvr>
                                      <p:tavLst>
                                        <p:tav tm="0">
                                          <p:val>
                                            <p:strVal val="#ppt_x"/>
                                          </p:val>
                                        </p:tav>
                                        <p:tav tm="100000">
                                          <p:val>
                                            <p:strVal val="#ppt_x"/>
                                          </p:val>
                                        </p:tav>
                                      </p:tavLst>
                                    </p:anim>
                                    <p:anim calcmode="lin" valueType="num">
                                      <p:cBhvr additive="base">
                                        <p:cTn id="8" dur="500" fill="hold"/>
                                        <p:tgtEl>
                                          <p:spTgt spid="41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5306A-EFF4-BFD5-9832-DB05FC0BB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BA9374-0218-F367-0D29-6577020A7ABF}"/>
              </a:ext>
            </a:extLst>
          </p:cNvPr>
          <p:cNvSpPr>
            <a:spLocks noGrp="1"/>
          </p:cNvSpPr>
          <p:nvPr>
            <p:ph type="title"/>
          </p:nvPr>
        </p:nvSpPr>
        <p:spPr>
          <a:xfrm>
            <a:off x="414103" y="-321222"/>
            <a:ext cx="11363794" cy="1325563"/>
          </a:xfrm>
        </p:spPr>
        <p:txBody>
          <a:bodyPr>
            <a:normAutofit/>
          </a:bodyPr>
          <a:lstStyle/>
          <a:p>
            <a:r>
              <a:rPr lang="en-US" sz="3600" dirty="0">
                <a:latin typeface="Arial" panose="020B0604020202020204" pitchFamily="34" charset="0"/>
                <a:cs typeface="Arial" panose="020B0604020202020204" pitchFamily="34" charset="0"/>
              </a:rPr>
              <a:t>Results: Qualitative </a:t>
            </a:r>
          </a:p>
        </p:txBody>
      </p:sp>
      <p:sp>
        <p:nvSpPr>
          <p:cNvPr id="5" name="Content Placeholder 4">
            <a:extLst>
              <a:ext uri="{FF2B5EF4-FFF2-40B4-BE49-F238E27FC236}">
                <a16:creationId xmlns:a16="http://schemas.microsoft.com/office/drawing/2014/main" id="{EF50639F-318F-9142-CB08-0BC2B74B4944}"/>
              </a:ext>
            </a:extLst>
          </p:cNvPr>
          <p:cNvSpPr>
            <a:spLocks noGrp="1"/>
          </p:cNvSpPr>
          <p:nvPr>
            <p:ph idx="1"/>
          </p:nvPr>
        </p:nvSpPr>
        <p:spPr>
          <a:xfrm>
            <a:off x="0" y="1420891"/>
            <a:ext cx="12192000" cy="4667250"/>
          </a:xfrm>
        </p:spPr>
        <p:txBody>
          <a:bodyPr>
            <a:noAutofit/>
          </a:bodyPr>
          <a:lstStyle/>
          <a:p>
            <a:pPr marL="0" lvl="0" indent="0">
              <a:buNone/>
              <a:tabLst>
                <a:tab pos="457200" algn="l"/>
              </a:tabLst>
            </a:pPr>
            <a:r>
              <a:rPr lang="en-GB" sz="18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CE0A0FF5-77D2-C08A-59D2-B731D1A6A8D5}"/>
              </a:ext>
            </a:extLst>
          </p:cNvPr>
          <p:cNvSpPr txBox="1">
            <a:spLocks/>
          </p:cNvSpPr>
          <p:nvPr/>
        </p:nvSpPr>
        <p:spPr>
          <a:xfrm>
            <a:off x="0" y="450836"/>
            <a:ext cx="11947161" cy="5637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All 11 iBSc students competed the feedback questionnaires with many adding comments considered on this slide as qualitative results. </a:t>
            </a:r>
          </a:p>
          <a:p>
            <a:pPr marL="342900" indent="-342900">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Representative comments to the following questions included: </a:t>
            </a:r>
          </a:p>
          <a:p>
            <a:pPr marL="342900" indent="-342900">
              <a:tabLst>
                <a:tab pos="457200" algn="l"/>
              </a:tabLst>
            </a:pPr>
            <a:r>
              <a:rPr lang="en-GB" sz="2100" i="1" dirty="0">
                <a:solidFill>
                  <a:srgbClr val="212121"/>
                </a:solidFill>
                <a:latin typeface="Arial" panose="020B0604020202020204" pitchFamily="34" charset="0"/>
                <a:ea typeface="Times New Roman" panose="02020603050405020304" pitchFamily="18" charset="0"/>
                <a:cs typeface="Arial" panose="020B0604020202020204" pitchFamily="34" charset="0"/>
              </a:rPr>
              <a:t>Please can you say how your actual experience differed from your expected one (if it differed at all)?: </a:t>
            </a:r>
          </a:p>
          <a:p>
            <a:pPr marL="0" indent="0">
              <a:buNone/>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The actor was incredibly friendly and I did not feel any pressure to perform the examination perfectly first time’; ‘Seeing the procedure done repeatedly in-person before our turn was a lot of help’; “I thought we would just learn the steps of the exam and then it would be over but in actual fact I found that I learnt a lot about neurological conditions and what signs they can present with”</a:t>
            </a:r>
          </a:p>
          <a:p>
            <a:pPr marL="342900" indent="-342900">
              <a:tabLst>
                <a:tab pos="457200" algn="l"/>
              </a:tabLst>
            </a:pPr>
            <a:r>
              <a:rPr lang="en-GB" sz="2100" i="1" dirty="0">
                <a:solidFill>
                  <a:srgbClr val="212121"/>
                </a:solidFill>
                <a:latin typeface="Arial" panose="020B0604020202020204" pitchFamily="34" charset="0"/>
                <a:ea typeface="Times New Roman" panose="02020603050405020304" pitchFamily="18" charset="0"/>
                <a:cs typeface="Arial" panose="020B0604020202020204" pitchFamily="34" charset="0"/>
              </a:rPr>
              <a:t>Are there any ways you can think of that would have helped you to perform the exam even better?: </a:t>
            </a:r>
          </a:p>
          <a:p>
            <a:pPr marL="0" indent="0">
              <a:buNone/>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‘A handout to read through before watching the exam; I think it would've consolidated things more’; ‘I do not think so, it was taught thoroughly and the reasoning behind each test was explained in depth’. ‘Perhaps memory aids for the ideal order and structure of examination’</a:t>
            </a:r>
          </a:p>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39695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800AF-113F-3793-FC88-26A2D6268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32373-12EE-E9D5-5785-BAED85DE4D98}"/>
              </a:ext>
            </a:extLst>
          </p:cNvPr>
          <p:cNvSpPr>
            <a:spLocks noGrp="1"/>
          </p:cNvSpPr>
          <p:nvPr>
            <p:ph type="title"/>
          </p:nvPr>
        </p:nvSpPr>
        <p:spPr>
          <a:xfrm>
            <a:off x="414103" y="-114561"/>
            <a:ext cx="11363794" cy="1325563"/>
          </a:xfrm>
        </p:spPr>
        <p:txBody>
          <a:bodyPr>
            <a:normAutofit/>
          </a:bodyPr>
          <a:lstStyle/>
          <a:p>
            <a:r>
              <a:rPr lang="en-US" sz="3600" dirty="0">
                <a:latin typeface="Arial" panose="020B0604020202020204" pitchFamily="34" charset="0"/>
                <a:cs typeface="Arial" panose="020B0604020202020204" pitchFamily="34" charset="0"/>
              </a:rPr>
              <a:t>Conclusion</a:t>
            </a:r>
          </a:p>
        </p:txBody>
      </p:sp>
      <p:sp>
        <p:nvSpPr>
          <p:cNvPr id="5" name="Content Placeholder 4">
            <a:extLst>
              <a:ext uri="{FF2B5EF4-FFF2-40B4-BE49-F238E27FC236}">
                <a16:creationId xmlns:a16="http://schemas.microsoft.com/office/drawing/2014/main" id="{DDDD896E-6F94-F8F5-3BEF-6FBCE7DACBBF}"/>
              </a:ext>
            </a:extLst>
          </p:cNvPr>
          <p:cNvSpPr>
            <a:spLocks noGrp="1"/>
          </p:cNvSpPr>
          <p:nvPr>
            <p:ph idx="1"/>
          </p:nvPr>
        </p:nvSpPr>
        <p:spPr>
          <a:xfrm>
            <a:off x="0" y="1420891"/>
            <a:ext cx="12192000" cy="4667250"/>
          </a:xfrm>
        </p:spPr>
        <p:txBody>
          <a:bodyPr>
            <a:noAutofit/>
          </a:bodyPr>
          <a:lstStyle/>
          <a:p>
            <a:pPr marL="0" lvl="0" indent="0">
              <a:buNone/>
              <a:tabLst>
                <a:tab pos="457200" algn="l"/>
              </a:tabLst>
            </a:pPr>
            <a:r>
              <a:rPr lang="en-GB" sz="18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CD900158-F646-6908-529C-ACC48F541E72}"/>
              </a:ext>
            </a:extLst>
          </p:cNvPr>
          <p:cNvSpPr txBox="1">
            <a:spLocks/>
          </p:cNvSpPr>
          <p:nvPr/>
        </p:nvSpPr>
        <p:spPr>
          <a:xfrm>
            <a:off x="0" y="1004341"/>
            <a:ext cx="11947161" cy="56373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000" dirty="0">
                <a:latin typeface="Arial" panose="020B0604020202020204" pitchFamily="34" charset="0"/>
                <a:cs typeface="Arial" panose="020B0604020202020204" pitchFamily="34" charset="0"/>
              </a:rPr>
              <a:t>Teaching the clinical neurological examination to learners is important and yet ways to make this more attractive and less intimidating would be helpful to try and help overcome ‘neurophobia’ amongst some learners. </a:t>
            </a:r>
          </a:p>
          <a:p>
            <a:pPr marL="0" indent="0">
              <a:buNone/>
              <a:tabLst>
                <a:tab pos="457200" algn="l"/>
              </a:tabLst>
            </a:pPr>
            <a:endParaRPr lang="en-GB" sz="2000" dirty="0">
              <a:latin typeface="Arial" panose="020B0604020202020204" pitchFamily="34" charset="0"/>
              <a:cs typeface="Arial" panose="020B0604020202020204" pitchFamily="34" charset="0"/>
            </a:endParaRPr>
          </a:p>
          <a:p>
            <a:pPr marL="342900" indent="-342900">
              <a:tabLst>
                <a:tab pos="457200" algn="l"/>
              </a:tabLst>
            </a:pPr>
            <a:r>
              <a:rPr lang="en-GB" sz="2000" dirty="0">
                <a:latin typeface="Arial" panose="020B0604020202020204" pitchFamily="34" charset="0"/>
                <a:cs typeface="Arial" panose="020B0604020202020204" pitchFamily="34" charset="0"/>
              </a:rPr>
              <a:t>There is a significant body of evidence in published literature to show the benefits of using actors as standardised patients to help teach medical students clinical examination skills.</a:t>
            </a:r>
          </a:p>
          <a:p>
            <a:pPr marL="0" indent="0">
              <a:buNone/>
              <a:tabLst>
                <a:tab pos="457200" algn="l"/>
              </a:tabLst>
            </a:pPr>
            <a:endPar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We are not aware of published work that has yet shown that standardised actors can be used to demonstrate the neurology clinical examination in healthy subjects.</a:t>
            </a:r>
          </a:p>
          <a:p>
            <a:pPr marL="0" indent="0">
              <a:buNone/>
              <a:tabLst>
                <a:tab pos="457200" algn="l"/>
              </a:tabLst>
            </a:pPr>
            <a:endPar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We have demonstrated in this presentation that standardised patients can provide an effective  strategy to teach learners the clinical neurology examination. Our results show a significantly less difficult experience overall amongst our cohort than anticipated beforehand by the students.</a:t>
            </a:r>
          </a:p>
          <a:p>
            <a:pPr marL="342900" indent="-342900">
              <a:tabLst>
                <a:tab pos="457200" algn="l"/>
              </a:tabLst>
            </a:pPr>
            <a:endPar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The use of standardised patients as healthy subjects to learn normal examination techniques in addition to their more usual role in acting out patients with illness may have an application more broadly across medicine.</a:t>
            </a: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287681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8B832-D221-951F-935A-F6D94EAC7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7A671-F2D3-4050-2D40-7409961FBE25}"/>
              </a:ext>
            </a:extLst>
          </p:cNvPr>
          <p:cNvSpPr>
            <a:spLocks noGrp="1"/>
          </p:cNvSpPr>
          <p:nvPr>
            <p:ph type="title"/>
          </p:nvPr>
        </p:nvSpPr>
        <p:spPr>
          <a:xfrm>
            <a:off x="414102" y="914020"/>
            <a:ext cx="11363794" cy="1325563"/>
          </a:xfrm>
        </p:spPr>
        <p:txBody>
          <a:bodyPr>
            <a:normAutofit/>
          </a:bodyPr>
          <a:lstStyle/>
          <a:p>
            <a:r>
              <a:rPr lang="en-US" sz="3600" dirty="0">
                <a:latin typeface="Arial" panose="020B0604020202020204" pitchFamily="34" charset="0"/>
                <a:cs typeface="Arial" panose="020B0604020202020204" pitchFamily="34" charset="0"/>
              </a:rPr>
              <a:t>Thank you…</a:t>
            </a:r>
          </a:p>
        </p:txBody>
      </p:sp>
      <p:sp>
        <p:nvSpPr>
          <p:cNvPr id="5" name="Content Placeholder 4">
            <a:extLst>
              <a:ext uri="{FF2B5EF4-FFF2-40B4-BE49-F238E27FC236}">
                <a16:creationId xmlns:a16="http://schemas.microsoft.com/office/drawing/2014/main" id="{D8C41A75-BBC2-FF14-9DA2-48F65A0C4610}"/>
              </a:ext>
            </a:extLst>
          </p:cNvPr>
          <p:cNvSpPr>
            <a:spLocks noGrp="1"/>
          </p:cNvSpPr>
          <p:nvPr>
            <p:ph idx="1"/>
          </p:nvPr>
        </p:nvSpPr>
        <p:spPr>
          <a:xfrm>
            <a:off x="0" y="1420891"/>
            <a:ext cx="12192000" cy="4667250"/>
          </a:xfrm>
        </p:spPr>
        <p:txBody>
          <a:bodyPr>
            <a:noAutofit/>
          </a:bodyPr>
          <a:lstStyle/>
          <a:p>
            <a:pPr marL="0" lvl="0" indent="0">
              <a:buNone/>
              <a:tabLst>
                <a:tab pos="457200" algn="l"/>
              </a:tabLst>
            </a:pPr>
            <a:r>
              <a:rPr lang="en-GB" sz="18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5A91A434-F0C8-03B3-EBEB-140B74B5CDFB}"/>
              </a:ext>
            </a:extLst>
          </p:cNvPr>
          <p:cNvSpPr txBox="1">
            <a:spLocks/>
          </p:cNvSpPr>
          <p:nvPr/>
        </p:nvSpPr>
        <p:spPr>
          <a:xfrm>
            <a:off x="555555" y="3125327"/>
            <a:ext cx="11947161" cy="5637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buNone/>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We are very grateful to</a:t>
            </a:r>
            <a:r>
              <a:rPr lang="nl-NL" sz="2000" b="0" i="0" dirty="0">
                <a:solidFill>
                  <a:srgbClr val="444444"/>
                </a:solidFill>
                <a:effectLst/>
                <a:latin typeface="Arial" panose="020B0604020202020204" pitchFamily="34" charset="0"/>
                <a:cs typeface="Arial" panose="020B0604020202020204" pitchFamily="34" charset="0"/>
              </a:rPr>
              <a:t> Amanda Band</a:t>
            </a:r>
            <a:r>
              <a:rPr lang="nl-NL" sz="2000" dirty="0">
                <a:solidFill>
                  <a:srgbClr val="242424"/>
                </a:solidFill>
                <a:latin typeface="Arial" panose="020B0604020202020204" pitchFamily="34" charset="0"/>
                <a:cs typeface="Arial" panose="020B0604020202020204" pitchFamily="34" charset="0"/>
              </a:rPr>
              <a:t> (</a:t>
            </a:r>
            <a:r>
              <a:rPr lang="nl-NL" sz="2000" b="0" i="0" dirty="0">
                <a:solidFill>
                  <a:srgbClr val="444444"/>
                </a:solidFill>
                <a:effectLst/>
                <a:latin typeface="Arial" panose="020B0604020202020204" pitchFamily="34" charset="0"/>
                <a:cs typeface="Arial" panose="020B0604020202020204" pitchFamily="34" charset="0"/>
              </a:rPr>
              <a:t>Managing Director</a:t>
            </a:r>
            <a:r>
              <a:rPr lang="nl-NL" sz="2000" dirty="0">
                <a:solidFill>
                  <a:srgbClr val="000000"/>
                </a:solidFill>
                <a:latin typeface="Arial" panose="020B0604020202020204" pitchFamily="34" charset="0"/>
                <a:cs typeface="Arial" panose="020B0604020202020204" pitchFamily="34" charset="0"/>
              </a:rPr>
              <a:t> </a:t>
            </a:r>
            <a:r>
              <a:rPr lang="nl-NL" sz="2000" b="0" i="0" dirty="0">
                <a:solidFill>
                  <a:srgbClr val="000000"/>
                </a:solidFill>
                <a:effectLst/>
                <a:latin typeface="Arial" panose="020B0604020202020204" pitchFamily="34" charset="0"/>
                <a:cs typeface="Arial" panose="020B0604020202020204" pitchFamily="34" charset="0"/>
              </a:rPr>
              <a:t>of </a:t>
            </a:r>
            <a:r>
              <a:rPr lang="nl-NL" sz="2000" b="0" i="0" dirty="0">
                <a:solidFill>
                  <a:srgbClr val="444444"/>
                </a:solidFill>
                <a:effectLst/>
                <a:latin typeface="Arial" panose="020B0604020202020204" pitchFamily="34" charset="0"/>
                <a:cs typeface="Arial" panose="020B0604020202020204" pitchFamily="34" charset="0"/>
              </a:rPr>
              <a:t>SimPatiCo UK Ltd</a:t>
            </a:r>
            <a:r>
              <a:rPr lang="nl-NL" sz="2000" b="0" i="0">
                <a:solidFill>
                  <a:srgbClr val="444444"/>
                </a:solidFill>
                <a:effectLst/>
                <a:latin typeface="Arial" panose="020B0604020202020204" pitchFamily="34" charset="0"/>
                <a:cs typeface="Arial" panose="020B0604020202020204" pitchFamily="34" charset="0"/>
              </a:rPr>
              <a:t>) </a:t>
            </a:r>
          </a:p>
          <a:p>
            <a:pPr marL="0" indent="0" algn="l" fontAlgn="base">
              <a:buNone/>
            </a:pPr>
            <a:r>
              <a:rPr lang="nl-NL" sz="2000" b="0" i="0">
                <a:solidFill>
                  <a:srgbClr val="444444"/>
                </a:solidFill>
                <a:effectLst/>
                <a:latin typeface="Arial" panose="020B0604020202020204" pitchFamily="34" charset="0"/>
                <a:cs typeface="Arial" panose="020B0604020202020204" pitchFamily="34" charset="0"/>
              </a:rPr>
              <a:t>and </a:t>
            </a:r>
            <a:r>
              <a:rPr lang="nl-NL" sz="2000" b="0" i="0" dirty="0">
                <a:solidFill>
                  <a:srgbClr val="444444"/>
                </a:solidFill>
                <a:effectLst/>
                <a:latin typeface="Arial" panose="020B0604020202020204" pitchFamily="34" charset="0"/>
                <a:cs typeface="Arial" panose="020B0604020202020204" pitchFamily="34" charset="0"/>
              </a:rPr>
              <a:t>her actors who supported us in this project</a:t>
            </a:r>
            <a:endParaRPr lang="nl-NL" sz="2000" b="0" i="0" dirty="0">
              <a:solidFill>
                <a:srgbClr val="242424"/>
              </a:solidFill>
              <a:effectLst/>
              <a:latin typeface="Arial" panose="020B0604020202020204" pitchFamily="34" charset="0"/>
              <a:cs typeface="Arial" panose="020B0604020202020204" pitchFamily="34" charset="0"/>
            </a:endParaRPr>
          </a:p>
          <a:p>
            <a:pPr marL="0" indent="0">
              <a:buNone/>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 </a:t>
            </a:r>
          </a:p>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416597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AF42-ED89-0E12-2549-032D1FFC1898}"/>
              </a:ext>
            </a:extLst>
          </p:cNvPr>
          <p:cNvSpPr>
            <a:spLocks noGrp="1"/>
          </p:cNvSpPr>
          <p:nvPr>
            <p:ph type="title"/>
          </p:nvPr>
        </p:nvSpPr>
        <p:spPr>
          <a:xfrm>
            <a:off x="838200" y="-371489"/>
            <a:ext cx="10515600" cy="1325563"/>
          </a:xfrm>
        </p:spPr>
        <p:txBody>
          <a:bodyPr>
            <a:normAutofit/>
          </a:bodyPr>
          <a:lstStyle/>
          <a:p>
            <a:r>
              <a:rPr lang="en-US" sz="3200"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7A7E0EE0-031C-CE99-4CA3-737D15EDEC1D}"/>
              </a:ext>
            </a:extLst>
          </p:cNvPr>
          <p:cNvSpPr>
            <a:spLocks noGrp="1"/>
          </p:cNvSpPr>
          <p:nvPr>
            <p:ph idx="1"/>
          </p:nvPr>
        </p:nvSpPr>
        <p:spPr>
          <a:xfrm>
            <a:off x="1" y="1094282"/>
            <a:ext cx="12192000" cy="5763718"/>
          </a:xfrm>
        </p:spPr>
        <p:txBody>
          <a:bodyPr>
            <a:normAutofit/>
          </a:bodyPr>
          <a:lstStyle/>
          <a:p>
            <a:r>
              <a:rPr lang="en-GB" sz="1800" dirty="0">
                <a:latin typeface="Arial" panose="020B0604020202020204" pitchFamily="34" charset="0"/>
                <a:ea typeface="Times New Roman" panose="02020603050405020304" pitchFamily="18" charset="0"/>
                <a:cs typeface="Arial" panose="020B0604020202020204" pitchFamily="34" charset="0"/>
              </a:rPr>
              <a:t>Barrows, HS and Abrahamson, S. (1964) ‘the programmed patient: a technique for appraising student performance in clinical neurology. Journal</a:t>
            </a:r>
            <a:r>
              <a:rPr lang="en-GB" sz="1800" i="1" dirty="0">
                <a:effectLst/>
                <a:latin typeface="Arial" panose="020B0604020202020204" pitchFamily="34" charset="0"/>
                <a:ea typeface="Times New Roman" panose="02020603050405020304" pitchFamily="18" charset="0"/>
                <a:cs typeface="Arial" panose="020B0604020202020204" pitchFamily="34" charset="0"/>
              </a:rPr>
              <a:t> of medical education</a:t>
            </a:r>
            <a:r>
              <a:rPr lang="en-GB" sz="1800" dirty="0">
                <a:effectLst/>
                <a:latin typeface="Arial" panose="020B0604020202020204" pitchFamily="34" charset="0"/>
                <a:ea typeface="Times New Roman" panose="02020603050405020304" pitchFamily="18" charset="0"/>
                <a:cs typeface="Arial" panose="020B0604020202020204" pitchFamily="34" charset="0"/>
              </a:rPr>
              <a:t>, 39, pp. 802–5.</a:t>
            </a:r>
            <a:r>
              <a:rPr lang="en-GB" sz="1800" dirty="0">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Block, L. </a:t>
            </a:r>
            <a:r>
              <a:rPr lang="en-GB" sz="1800" i="1" dirty="0">
                <a:effectLst/>
                <a:latin typeface="Arial" panose="020B0604020202020204" pitchFamily="34" charset="0"/>
                <a:ea typeface="Times New Roman" panose="02020603050405020304" pitchFamily="18" charset="0"/>
                <a:cs typeface="Arial" panose="020B0604020202020204" pitchFamily="34" charset="0"/>
              </a:rPr>
              <a:t>et al.</a:t>
            </a:r>
            <a:r>
              <a:rPr lang="en-GB" sz="1800" dirty="0">
                <a:effectLst/>
                <a:latin typeface="Arial" panose="020B0604020202020204" pitchFamily="34" charset="0"/>
                <a:ea typeface="Times New Roman" panose="02020603050405020304" pitchFamily="18" charset="0"/>
                <a:cs typeface="Arial" panose="020B0604020202020204" pitchFamily="34" charset="0"/>
              </a:rPr>
              <a:t> (2018) ‘Perceptions of a longitudinal standardized patient experience by standardized patients, medical students, and faculty.’, </a:t>
            </a:r>
            <a:r>
              <a:rPr lang="en-GB" sz="1800" i="1" dirty="0">
                <a:effectLst/>
                <a:latin typeface="Arial" panose="020B0604020202020204" pitchFamily="34" charset="0"/>
                <a:ea typeface="Times New Roman" panose="02020603050405020304" pitchFamily="18" charset="0"/>
                <a:cs typeface="Arial" panose="020B0604020202020204" pitchFamily="34" charset="0"/>
              </a:rPr>
              <a:t>Medical education online</a:t>
            </a:r>
            <a:r>
              <a:rPr lang="en-GB" sz="1800" dirty="0">
                <a:effectLst/>
                <a:latin typeface="Arial" panose="020B0604020202020204" pitchFamily="34" charset="0"/>
                <a:ea typeface="Times New Roman" panose="02020603050405020304" pitchFamily="18" charset="0"/>
                <a:cs typeface="Arial" panose="020B0604020202020204" pitchFamily="34" charset="0"/>
              </a:rPr>
              <a:t>, 23(1), p. 1548244. Available at: </a:t>
            </a:r>
            <a:r>
              <a:rPr lang="en-GB" sz="1800" dirty="0">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https://doi.org/10.1080/10872981.2018.1548244</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r>
              <a:rPr lang="en-GB" sz="1800" b="0" i="0" dirty="0">
                <a:effectLst/>
                <a:latin typeface="Arial" panose="020B0604020202020204" pitchFamily="34" charset="0"/>
                <a:cs typeface="Arial" panose="020B0604020202020204" pitchFamily="34" charset="0"/>
              </a:rPr>
              <a:t>Bray L, Krogh TB, Østergaard D. Simulation-based training for continuing professional development within a primary care context: a systematic review. Educ Prim Care. 2023 Mar;34(2):64-73. doi: 10.1080/14739879.2022.2161424.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Bokken, L. </a:t>
            </a:r>
            <a:r>
              <a:rPr lang="en-GB" sz="1800" i="1" dirty="0">
                <a:effectLst/>
                <a:latin typeface="Arial" panose="020B0604020202020204" pitchFamily="34" charset="0"/>
                <a:ea typeface="Times New Roman" panose="02020603050405020304" pitchFamily="18" charset="0"/>
                <a:cs typeface="Arial" panose="020B0604020202020204" pitchFamily="34" charset="0"/>
              </a:rPr>
              <a:t>et al.</a:t>
            </a:r>
            <a:r>
              <a:rPr lang="en-GB" sz="1800" dirty="0">
                <a:effectLst/>
                <a:latin typeface="Arial" panose="020B0604020202020204" pitchFamily="34" charset="0"/>
                <a:ea typeface="Times New Roman" panose="02020603050405020304" pitchFamily="18" charset="0"/>
                <a:cs typeface="Arial" panose="020B0604020202020204" pitchFamily="34" charset="0"/>
              </a:rPr>
              <a:t> (2010) ‘Instructiveness of real patients and simulated patients in undergraduate medical education: a randomized experiment.’, </a:t>
            </a:r>
            <a:r>
              <a:rPr lang="en-GB" sz="1800" i="1" dirty="0">
                <a:effectLst/>
                <a:latin typeface="Arial" panose="020B0604020202020204" pitchFamily="34" charset="0"/>
                <a:ea typeface="Times New Roman" panose="02020603050405020304" pitchFamily="18" charset="0"/>
                <a:cs typeface="Arial" panose="020B0604020202020204" pitchFamily="34" charset="0"/>
              </a:rPr>
              <a:t>Academic medicine : journal of the Association of American Medical Colleges</a:t>
            </a:r>
            <a:r>
              <a:rPr lang="en-GB" sz="1800" dirty="0">
                <a:effectLst/>
                <a:latin typeface="Arial" panose="020B0604020202020204" pitchFamily="34" charset="0"/>
                <a:ea typeface="Times New Roman" panose="02020603050405020304" pitchFamily="18" charset="0"/>
                <a:cs typeface="Arial" panose="020B0604020202020204" pitchFamily="34" charset="0"/>
              </a:rPr>
              <a:t>, 85(1), pp. 148–54. Available at: https://doi.org/10.1097/ACM.0b013e3181c48130.</a:t>
            </a:r>
          </a:p>
          <a:p>
            <a:r>
              <a:rPr lang="en-GB" sz="1800" dirty="0">
                <a:effectLst/>
                <a:latin typeface="Arial" panose="020B0604020202020204" pitchFamily="34" charset="0"/>
                <a:ea typeface="Times New Roman" panose="02020603050405020304" pitchFamily="18" charset="0"/>
                <a:cs typeface="Arial" panose="020B0604020202020204" pitchFamily="34" charset="0"/>
              </a:rPr>
              <a:t>Davies, M.L. </a:t>
            </a:r>
            <a:r>
              <a:rPr lang="en-GB" sz="1800" i="1" dirty="0">
                <a:effectLst/>
                <a:latin typeface="Arial" panose="020B0604020202020204" pitchFamily="34" charset="0"/>
                <a:ea typeface="Times New Roman" panose="02020603050405020304" pitchFamily="18" charset="0"/>
                <a:cs typeface="Arial" panose="020B0604020202020204" pitchFamily="34" charset="0"/>
              </a:rPr>
              <a:t>et al.</a:t>
            </a:r>
            <a:r>
              <a:rPr lang="en-GB" sz="1800" dirty="0">
                <a:effectLst/>
                <a:latin typeface="Arial" panose="020B0604020202020204" pitchFamily="34" charset="0"/>
                <a:ea typeface="Times New Roman" panose="02020603050405020304" pitchFamily="18" charset="0"/>
                <a:cs typeface="Arial" panose="020B0604020202020204" pitchFamily="34" charset="0"/>
              </a:rPr>
              <a:t> (2015) ‘Changes in Student Performance and Confidence with a Standardized Patient and Standardized Colleague Interprofessional Activity.’, </a:t>
            </a:r>
            <a:r>
              <a:rPr lang="en-GB" sz="1800" i="1" dirty="0">
                <a:effectLst/>
                <a:latin typeface="Arial" panose="020B0604020202020204" pitchFamily="34" charset="0"/>
                <a:ea typeface="Times New Roman" panose="02020603050405020304" pitchFamily="18" charset="0"/>
                <a:cs typeface="Arial" panose="020B0604020202020204" pitchFamily="34" charset="0"/>
              </a:rPr>
              <a:t>American journal of pharmaceutical education</a:t>
            </a:r>
            <a:r>
              <a:rPr lang="en-GB" sz="1800" dirty="0">
                <a:effectLst/>
                <a:latin typeface="Arial" panose="020B0604020202020204" pitchFamily="34" charset="0"/>
                <a:ea typeface="Times New Roman" panose="02020603050405020304" pitchFamily="18" charset="0"/>
                <a:cs typeface="Arial" panose="020B0604020202020204" pitchFamily="34" charset="0"/>
              </a:rPr>
              <a:t>, 79(5), p. 69. Available at: https://doi.org/10.5688/ajpe79569.</a:t>
            </a:r>
          </a:p>
          <a:p>
            <a:r>
              <a:rPr lang="en-GB" sz="1800" dirty="0">
                <a:effectLst/>
                <a:latin typeface="Arial" panose="020B0604020202020204" pitchFamily="34" charset="0"/>
                <a:ea typeface="Times New Roman" panose="02020603050405020304" pitchFamily="18" charset="0"/>
                <a:cs typeface="Arial" panose="020B0604020202020204" pitchFamily="34" charset="0"/>
              </a:rPr>
              <a:t>Diemers, A.D. </a:t>
            </a:r>
            <a:r>
              <a:rPr lang="en-GB" sz="1800" i="1" dirty="0">
                <a:effectLst/>
                <a:latin typeface="Arial" panose="020B0604020202020204" pitchFamily="34" charset="0"/>
                <a:ea typeface="Times New Roman" panose="02020603050405020304" pitchFamily="18" charset="0"/>
                <a:cs typeface="Arial" panose="020B0604020202020204" pitchFamily="34" charset="0"/>
              </a:rPr>
              <a:t>et al.</a:t>
            </a:r>
            <a:r>
              <a:rPr lang="en-GB" sz="1800" dirty="0">
                <a:effectLst/>
                <a:latin typeface="Arial" panose="020B0604020202020204" pitchFamily="34" charset="0"/>
                <a:ea typeface="Times New Roman" panose="02020603050405020304" pitchFamily="18" charset="0"/>
                <a:cs typeface="Arial" panose="020B0604020202020204" pitchFamily="34" charset="0"/>
              </a:rPr>
              <a:t> (2007) ‘Students’ perceptions of early patient encounters in a PBL curriculum: a first evaluation of the Maastricht experience.’, </a:t>
            </a:r>
            <a:r>
              <a:rPr lang="en-GB" sz="1800" i="1" dirty="0">
                <a:effectLst/>
                <a:latin typeface="Arial" panose="020B0604020202020204" pitchFamily="34" charset="0"/>
                <a:ea typeface="Times New Roman" panose="02020603050405020304" pitchFamily="18" charset="0"/>
                <a:cs typeface="Arial" panose="020B0604020202020204" pitchFamily="34" charset="0"/>
              </a:rPr>
              <a:t>Medical teacher</a:t>
            </a:r>
            <a:r>
              <a:rPr lang="en-GB" sz="1800" dirty="0">
                <a:effectLst/>
                <a:latin typeface="Arial" panose="020B0604020202020204" pitchFamily="34" charset="0"/>
                <a:ea typeface="Times New Roman" panose="02020603050405020304" pitchFamily="18" charset="0"/>
                <a:cs typeface="Arial" panose="020B0604020202020204" pitchFamily="34" charset="0"/>
              </a:rPr>
              <a:t>, 29(2–3), pp. 135–42. Available at: https://doi.org/10.1080/01421590601177990.</a:t>
            </a:r>
          </a:p>
          <a:p>
            <a:r>
              <a:rPr lang="en-GB" sz="1800" dirty="0">
                <a:effectLst/>
                <a:latin typeface="Arial" panose="020B0604020202020204" pitchFamily="34" charset="0"/>
                <a:ea typeface="Times New Roman" panose="02020603050405020304" pitchFamily="18" charset="0"/>
                <a:cs typeface="Arial" panose="020B0604020202020204" pitchFamily="34" charset="0"/>
              </a:rPr>
              <a:t>Fortin, A.H. </a:t>
            </a:r>
            <a:r>
              <a:rPr lang="en-GB" sz="1800" i="1" dirty="0">
                <a:effectLst/>
                <a:latin typeface="Arial" panose="020B0604020202020204" pitchFamily="34" charset="0"/>
                <a:ea typeface="Times New Roman" panose="02020603050405020304" pitchFamily="18" charset="0"/>
                <a:cs typeface="Arial" panose="020B0604020202020204" pitchFamily="34" charset="0"/>
              </a:rPr>
              <a:t>et al.</a:t>
            </a:r>
            <a:r>
              <a:rPr lang="en-GB" sz="1800" dirty="0">
                <a:effectLst/>
                <a:latin typeface="Arial" panose="020B0604020202020204" pitchFamily="34" charset="0"/>
                <a:ea typeface="Times New Roman" panose="02020603050405020304" pitchFamily="18" charset="0"/>
                <a:cs typeface="Arial" panose="020B0604020202020204" pitchFamily="34" charset="0"/>
              </a:rPr>
              <a:t> (2002) ‘Teaching pre-clinical medical students an integrated approach to medical interviewing: half-day workshops using actors.’, </a:t>
            </a:r>
            <a:r>
              <a:rPr lang="en-GB" sz="1800" i="1" dirty="0">
                <a:effectLst/>
                <a:latin typeface="Arial" panose="020B0604020202020204" pitchFamily="34" charset="0"/>
                <a:ea typeface="Times New Roman" panose="02020603050405020304" pitchFamily="18" charset="0"/>
                <a:cs typeface="Arial" panose="020B0604020202020204" pitchFamily="34" charset="0"/>
              </a:rPr>
              <a:t>Journal of general internal medicine</a:t>
            </a:r>
            <a:r>
              <a:rPr lang="en-GB" sz="1800" dirty="0">
                <a:effectLst/>
                <a:latin typeface="Arial" panose="020B0604020202020204" pitchFamily="34" charset="0"/>
                <a:ea typeface="Times New Roman" panose="02020603050405020304" pitchFamily="18" charset="0"/>
                <a:cs typeface="Arial" panose="020B0604020202020204" pitchFamily="34" charset="0"/>
              </a:rPr>
              <a:t>, 17(9), pp. 704–8. Available at: https://doi.org/10.1046/j.1525-1497.2002.00628.x.</a:t>
            </a:r>
          </a:p>
          <a:p>
            <a:pPr marL="0" indent="0">
              <a:buNone/>
            </a:pPr>
            <a:endParaRPr lang="en-US" dirty="0"/>
          </a:p>
        </p:txBody>
      </p:sp>
    </p:spTree>
    <p:extLst>
      <p:ext uri="{BB962C8B-B14F-4D97-AF65-F5344CB8AC3E}">
        <p14:creationId xmlns:p14="http://schemas.microsoft.com/office/powerpoint/2010/main" val="33366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D97B8-4ED9-4BB4-3D3A-2A4C36401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04A2B-99C0-ADC5-1275-372BB9F9CF6C}"/>
              </a:ext>
            </a:extLst>
          </p:cNvPr>
          <p:cNvSpPr>
            <a:spLocks noGrp="1"/>
          </p:cNvSpPr>
          <p:nvPr>
            <p:ph type="title"/>
          </p:nvPr>
        </p:nvSpPr>
        <p:spPr>
          <a:xfrm>
            <a:off x="838200" y="-371489"/>
            <a:ext cx="10515600" cy="1325563"/>
          </a:xfrm>
        </p:spPr>
        <p:txBody>
          <a:bodyPr>
            <a:normAutofit/>
          </a:bodyPr>
          <a:lstStyle/>
          <a:p>
            <a:r>
              <a:rPr lang="en-US" sz="3200" dirty="0">
                <a:latin typeface="Arial" panose="020B0604020202020204" pitchFamily="34" charset="0"/>
                <a:cs typeface="Arial" panose="020B0604020202020204" pitchFamily="34" charset="0"/>
              </a:rPr>
              <a:t>References continued</a:t>
            </a:r>
          </a:p>
        </p:txBody>
      </p:sp>
      <p:sp>
        <p:nvSpPr>
          <p:cNvPr id="3" name="Content Placeholder 2">
            <a:extLst>
              <a:ext uri="{FF2B5EF4-FFF2-40B4-BE49-F238E27FC236}">
                <a16:creationId xmlns:a16="http://schemas.microsoft.com/office/drawing/2014/main" id="{D3011790-B470-8F50-C35D-7A9B49BBAEAA}"/>
              </a:ext>
            </a:extLst>
          </p:cNvPr>
          <p:cNvSpPr>
            <a:spLocks noGrp="1"/>
          </p:cNvSpPr>
          <p:nvPr>
            <p:ph idx="1"/>
          </p:nvPr>
        </p:nvSpPr>
        <p:spPr>
          <a:xfrm>
            <a:off x="1" y="1094282"/>
            <a:ext cx="12192000" cy="5763718"/>
          </a:xfrm>
        </p:spPr>
        <p:txBody>
          <a:bodyPr>
            <a:norm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Hardee, J. (2005) ‘From Standardized Patient to Care Actor: Evolution of a Teaching Methodology’, </a:t>
            </a:r>
            <a:r>
              <a:rPr lang="en-GB" sz="1800" i="1" dirty="0">
                <a:effectLst/>
                <a:latin typeface="Arial" panose="020B0604020202020204" pitchFamily="34" charset="0"/>
                <a:ea typeface="Times New Roman" panose="02020603050405020304" pitchFamily="18" charset="0"/>
                <a:cs typeface="Arial" panose="020B0604020202020204" pitchFamily="34" charset="0"/>
              </a:rPr>
              <a:t>The Permanente Journal</a:t>
            </a:r>
            <a:r>
              <a:rPr lang="en-GB" sz="1800" dirty="0">
                <a:effectLst/>
                <a:latin typeface="Arial" panose="020B0604020202020204" pitchFamily="34" charset="0"/>
                <a:ea typeface="Times New Roman" panose="02020603050405020304" pitchFamily="18" charset="0"/>
                <a:cs typeface="Arial" panose="020B0604020202020204" pitchFamily="34" charset="0"/>
              </a:rPr>
              <a:t>, 9(3). Available at: https://doi.org/10.7812/TPP/05-030.</a:t>
            </a:r>
          </a:p>
          <a:p>
            <a:r>
              <a:rPr lang="en-GB" sz="1800" dirty="0">
                <a:effectLst/>
                <a:latin typeface="Arial" panose="020B0604020202020204" pitchFamily="34" charset="0"/>
                <a:ea typeface="Times New Roman" panose="02020603050405020304" pitchFamily="18" charset="0"/>
                <a:cs typeface="Arial" panose="020B0604020202020204" pitchFamily="34" charset="0"/>
              </a:rPr>
              <a:t>May, W., Park, J.H. and Lee, J.P. (2009) ‘A ten-year review of the literature on the use of standardized patients in teaching and learning: 1996-2005.’, </a:t>
            </a:r>
            <a:r>
              <a:rPr lang="en-GB" sz="1800" i="1" dirty="0">
                <a:effectLst/>
                <a:latin typeface="Arial" panose="020B0604020202020204" pitchFamily="34" charset="0"/>
                <a:ea typeface="Times New Roman" panose="02020603050405020304" pitchFamily="18" charset="0"/>
                <a:cs typeface="Arial" panose="020B0604020202020204" pitchFamily="34" charset="0"/>
              </a:rPr>
              <a:t>Medical teacher</a:t>
            </a:r>
            <a:r>
              <a:rPr lang="en-GB" sz="1800" dirty="0">
                <a:effectLst/>
                <a:latin typeface="Arial" panose="020B0604020202020204" pitchFamily="34" charset="0"/>
                <a:ea typeface="Times New Roman" panose="02020603050405020304" pitchFamily="18" charset="0"/>
                <a:cs typeface="Arial" panose="020B0604020202020204" pitchFamily="34" charset="0"/>
              </a:rPr>
              <a:t>, 31(6), pp. 487–92. Available at: https://doi.org/10.1080/01421590802530898.</a:t>
            </a:r>
          </a:p>
          <a:p>
            <a:r>
              <a:rPr lang="en-GB" sz="1800" dirty="0">
                <a:effectLst/>
                <a:latin typeface="Arial" panose="020B0604020202020204" pitchFamily="34" charset="0"/>
                <a:ea typeface="Times New Roman" panose="02020603050405020304" pitchFamily="18" charset="0"/>
                <a:cs typeface="Arial" panose="020B0604020202020204" pitchFamily="34" charset="0"/>
              </a:rPr>
              <a:t>McGraw, R.C. and O'Connor, H.M. (1999) ‘Standardized patients in the early acquisition of clinical skills’, </a:t>
            </a:r>
            <a:r>
              <a:rPr lang="en-GB" sz="1800" i="1" dirty="0">
                <a:effectLst/>
                <a:latin typeface="Arial" panose="020B0604020202020204" pitchFamily="34" charset="0"/>
                <a:ea typeface="Times New Roman" panose="02020603050405020304" pitchFamily="18" charset="0"/>
                <a:cs typeface="Arial" panose="020B0604020202020204" pitchFamily="34" charset="0"/>
              </a:rPr>
              <a:t>Medical Education</a:t>
            </a:r>
            <a:r>
              <a:rPr lang="en-GB" sz="1800" dirty="0">
                <a:effectLst/>
                <a:latin typeface="Arial" panose="020B0604020202020204" pitchFamily="34" charset="0"/>
                <a:ea typeface="Times New Roman" panose="02020603050405020304" pitchFamily="18" charset="0"/>
                <a:cs typeface="Arial" panose="020B0604020202020204" pitchFamily="34" charset="0"/>
              </a:rPr>
              <a:t>, 33(8), pp. 572–578. Available at: </a:t>
            </a:r>
            <a:r>
              <a:rPr lang="en-GB" sz="1800" dirty="0">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https://doi.org/10.1046/j.1365-2923.1999.00381.x</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r>
              <a:rPr lang="en-GB" sz="1800" b="0" i="0" dirty="0">
                <a:effectLst/>
                <a:latin typeface="Arial" panose="020B0604020202020204" pitchFamily="34" charset="0"/>
                <a:cs typeface="Arial" panose="020B0604020202020204" pitchFamily="34" charset="0"/>
              </a:rPr>
              <a:t>Sterz J, Gutenberger N, Stefanescu MC, Zinßer U, Bepler L, Linßen S, et al. Manikins versus simulated patients in emergency medicine training: a comparative analysis. European Journal of Trauma and Emergency Surgery. 2021 Jul 30; 3. Meerdink M, Khan J. Comparison of the use of manikins and simulated patients in a multidisciplinary in situ medical simulation program for healthcare professionals in the United Kingdom. Journal of Educational Evaluation for Health Professions [Internet]. 2021 Apr 20;18(8):8.</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r>
              <a:rPr lang="en-GB" sz="1800" b="0" i="0" dirty="0">
                <a:effectLst/>
                <a:latin typeface="Arial" panose="020B0604020202020204" pitchFamily="34" charset="0"/>
                <a:cs typeface="Arial" panose="020B0604020202020204" pitchFamily="34" charset="0"/>
              </a:rPr>
              <a:t>Thalmann M, Souza AS, Oberauer K. How does chunking help working memory?(2019) J Exp Psychol Learn Mem Cogn. 2019 Jan;45(1):37-55. doi: 10.1037/xlm0000578. Epub 2018 Apr 26. PMID: 29698045.</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Theroux, R. and Pearce, C. (2006) ‘Graduate students’ experiences with standardized patients as adjuncts for teaching pelvic examinations.’, </a:t>
            </a:r>
            <a:r>
              <a:rPr lang="en-GB" sz="1800" i="1" dirty="0">
                <a:effectLst/>
                <a:latin typeface="Arial" panose="020B0604020202020204" pitchFamily="34" charset="0"/>
                <a:ea typeface="Times New Roman" panose="02020603050405020304" pitchFamily="18" charset="0"/>
                <a:cs typeface="Arial" panose="020B0604020202020204" pitchFamily="34" charset="0"/>
              </a:rPr>
              <a:t>Journal of the American Academy of Nurse Practitioners</a:t>
            </a:r>
            <a:r>
              <a:rPr lang="en-GB" sz="1800" dirty="0">
                <a:effectLst/>
                <a:latin typeface="Arial" panose="020B0604020202020204" pitchFamily="34" charset="0"/>
                <a:ea typeface="Times New Roman" panose="02020603050405020304" pitchFamily="18" charset="0"/>
                <a:cs typeface="Arial" panose="020B0604020202020204" pitchFamily="34" charset="0"/>
              </a:rPr>
              <a:t>, 18(9), pp. 429–35. Available at: https://doi.org/10.1111/j.1745-7599.2006.00158.x.</a:t>
            </a:r>
          </a:p>
          <a:p>
            <a:endParaRPr lang="en-US" dirty="0"/>
          </a:p>
        </p:txBody>
      </p:sp>
    </p:spTree>
    <p:extLst>
      <p:ext uri="{BB962C8B-B14F-4D97-AF65-F5344CB8AC3E}">
        <p14:creationId xmlns:p14="http://schemas.microsoft.com/office/powerpoint/2010/main" val="310839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97B1-BB62-C4E2-55BC-5E313AD9CF6D}"/>
              </a:ext>
            </a:extLst>
          </p:cNvPr>
          <p:cNvSpPr>
            <a:spLocks noGrp="1"/>
          </p:cNvSpPr>
          <p:nvPr>
            <p:ph type="title"/>
          </p:nvPr>
        </p:nvSpPr>
        <p:spPr>
          <a:xfrm>
            <a:off x="838200" y="216353"/>
            <a:ext cx="10515600" cy="1325563"/>
          </a:xfrm>
        </p:spPr>
        <p:txBody>
          <a:bodyPr>
            <a:normAutofit/>
          </a:bodyPr>
          <a:lstStyle/>
          <a:p>
            <a:r>
              <a:rPr lang="en-US" sz="3600" dirty="0">
                <a:latin typeface="Arial" panose="020B0604020202020204" pitchFamily="34" charset="0"/>
                <a:cs typeface="Arial" panose="020B0604020202020204" pitchFamily="34" charset="0"/>
              </a:rPr>
              <a:t>Introduction to actors in medical teaching:</a:t>
            </a:r>
          </a:p>
        </p:txBody>
      </p:sp>
      <p:sp>
        <p:nvSpPr>
          <p:cNvPr id="3" name="Content Placeholder 2">
            <a:extLst>
              <a:ext uri="{FF2B5EF4-FFF2-40B4-BE49-F238E27FC236}">
                <a16:creationId xmlns:a16="http://schemas.microsoft.com/office/drawing/2014/main" id="{84E6190B-6922-4656-2890-C797678CD981}"/>
              </a:ext>
            </a:extLst>
          </p:cNvPr>
          <p:cNvSpPr>
            <a:spLocks noGrp="1"/>
          </p:cNvSpPr>
          <p:nvPr>
            <p:ph idx="1"/>
          </p:nvPr>
        </p:nvSpPr>
        <p:spPr>
          <a:xfrm>
            <a:off x="554637" y="1479883"/>
            <a:ext cx="11212642" cy="5161763"/>
          </a:xfrm>
        </p:spPr>
        <p:txBody>
          <a:bodyPr>
            <a:normAutofit/>
          </a:bodyPr>
          <a:lstStyle/>
          <a:p>
            <a:pPr marL="0" indent="0">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Before the introduction of actors to medical education, medical students would learn clinical signs purely from textbooks, lectures or directly with the help of patients. </a:t>
            </a:r>
          </a:p>
          <a:p>
            <a:pPr marL="342900" lvl="0" indent="-342900">
              <a:buFont typeface="Arial" panose="020B0604020202020204" pitchFamily="34" charset="0"/>
              <a:buChar char="•"/>
              <a:tabLst>
                <a:tab pos="457200" algn="l"/>
              </a:tabLst>
            </a:pPr>
            <a:r>
              <a:rPr lang="en-GB"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Whilst </a:t>
            </a: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patient participation in teaching</a:t>
            </a:r>
            <a:r>
              <a:rPr lang="en-GB"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 offers the great benefit of real case examples, opportunities to learn would depend on the patient consenting to  such examinations. </a:t>
            </a:r>
          </a:p>
          <a:p>
            <a:pPr marL="342900" lvl="0" indent="-342900">
              <a:buFont typeface="Arial" panose="020B0604020202020204" pitchFamily="34" charset="0"/>
              <a:buChar char="•"/>
              <a:tabLst>
                <a:tab pos="457200" algn="l"/>
              </a:tabLst>
            </a:pPr>
            <a:r>
              <a:rPr lang="en-GB"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Patients may not want to help in such a way for a variety of reasons, including pain or tiredness. It is important that the patients understand</a:t>
            </a: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 that they do not have to help in this way and do not need to give a reason if they do not wish to participate in such teaching.</a:t>
            </a: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Despite this t</a:t>
            </a:r>
            <a:r>
              <a:rPr lang="en-GB"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here is also a </a:t>
            </a: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potential concern that some patients might feel that they have to help if they see medical students as a continuum of the medical care they are receiving. </a:t>
            </a:r>
          </a:p>
          <a:p>
            <a:pPr marL="0" lvl="0" indent="0">
              <a:buNone/>
              <a:tabLst>
                <a:tab pos="457200" algn="l"/>
              </a:tabLst>
            </a:pPr>
            <a:endPar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By using actors instead of patients, a number of these limitations may be overcome.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31327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58C35-E0D3-9F0D-D030-1240A3BE80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3E1B1-CA12-51CB-7EAD-6BDEE0941631}"/>
              </a:ext>
            </a:extLst>
          </p:cNvPr>
          <p:cNvSpPr>
            <a:spLocks noGrp="1"/>
          </p:cNvSpPr>
          <p:nvPr>
            <p:ph type="title"/>
          </p:nvPr>
        </p:nvSpPr>
        <p:spPr>
          <a:xfrm>
            <a:off x="838199" y="216353"/>
            <a:ext cx="10799163" cy="1325563"/>
          </a:xfrm>
        </p:spPr>
        <p:txBody>
          <a:bodyPr>
            <a:normAutofit/>
          </a:bodyPr>
          <a:lstStyle/>
          <a:p>
            <a:r>
              <a:rPr lang="en-US" sz="3600" dirty="0">
                <a:latin typeface="Arial" panose="020B0604020202020204" pitchFamily="34" charset="0"/>
                <a:cs typeface="Arial" panose="020B0604020202020204" pitchFamily="34" charset="0"/>
              </a:rPr>
              <a:t>Introduction to actors in medical teaching, continued</a:t>
            </a:r>
          </a:p>
        </p:txBody>
      </p:sp>
      <p:sp>
        <p:nvSpPr>
          <p:cNvPr id="3" name="Content Placeholder 2">
            <a:extLst>
              <a:ext uri="{FF2B5EF4-FFF2-40B4-BE49-F238E27FC236}">
                <a16:creationId xmlns:a16="http://schemas.microsoft.com/office/drawing/2014/main" id="{4178BD52-82A4-BBD1-A461-0068BDC8A36C}"/>
              </a:ext>
            </a:extLst>
          </p:cNvPr>
          <p:cNvSpPr>
            <a:spLocks noGrp="1"/>
          </p:cNvSpPr>
          <p:nvPr>
            <p:ph idx="1"/>
          </p:nvPr>
        </p:nvSpPr>
        <p:spPr>
          <a:xfrm>
            <a:off x="554637" y="1479883"/>
            <a:ext cx="11212642" cy="5161763"/>
          </a:xfrm>
        </p:spPr>
        <p:txBody>
          <a:bodyPr>
            <a:normAutofit/>
          </a:bodyPr>
          <a:lstStyle/>
          <a:p>
            <a:pPr marL="0" indent="0">
              <a:buNone/>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Howard Barrows was the first to introduce standardised patients to healthcare teaching in 1963 while he was  teaching third-year neurology clerks at the University of Southern California (USC)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Barrows &amp; Abrahamson 1964).</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A standardised patient </a:t>
            </a: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is the most recognised term for</a:t>
            </a:r>
            <a:r>
              <a:rPr lang="en-GB"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 an actor who had been trained to simulate medical conditions using a pre-determined set of physical emotional and historical criteria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(Hardee, 2005).</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W</a:t>
            </a:r>
            <a:r>
              <a:rPr lang="en-GB"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ith time the role of the standardised patient evolved</a:t>
            </a: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 to include</a:t>
            </a:r>
            <a:r>
              <a:rPr lang="en-GB"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 teaching and collaborative </a:t>
            </a: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capacities as well</a:t>
            </a:r>
            <a:r>
              <a:rPr lang="en-GB"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Arial" panose="020B0604020202020204" pitchFamily="34" charset="0"/>
              <a:buChar char="•"/>
              <a:tabLst>
                <a:tab pos="457200" algn="l"/>
              </a:tabLst>
            </a:pPr>
            <a:r>
              <a:rPr lang="en-GB"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Rather than simply reproducing a scripted clinical scenario, s</a:t>
            </a: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tandardised patients</a:t>
            </a:r>
            <a:r>
              <a:rPr lang="en-GB" sz="20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 can work together with the physician and provide feedback at the end and insights about how empathetic the communication felt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(Hardee, 2005).</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br>
              <a:rPr lang="en-GB" b="0" i="0" dirty="0">
                <a:solidFill>
                  <a:srgbClr val="212121"/>
                </a:solidFill>
                <a:effectLst/>
                <a:latin typeface="Helvetica Neue" panose="02000503000000020004" pitchFamily="2" charset="0"/>
              </a:rPr>
            </a:br>
            <a:endParaRPr lang="en-GB" b="0" i="0" dirty="0">
              <a:solidFill>
                <a:srgbClr val="212121"/>
              </a:solidFill>
              <a:effectLst/>
              <a:latin typeface="Helvetica Neue" panose="02000503000000020004" pitchFamily="2" charset="0"/>
            </a:endParaRPr>
          </a:p>
          <a:p>
            <a:endParaRPr lang="en-US" dirty="0"/>
          </a:p>
        </p:txBody>
      </p:sp>
    </p:spTree>
    <p:extLst>
      <p:ext uri="{BB962C8B-B14F-4D97-AF65-F5344CB8AC3E}">
        <p14:creationId xmlns:p14="http://schemas.microsoft.com/office/powerpoint/2010/main" val="418086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99B2A-5168-A5FF-100A-F08804B9A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FBD96-F92A-7D43-4836-6CCED41661C0}"/>
              </a:ext>
            </a:extLst>
          </p:cNvPr>
          <p:cNvSpPr>
            <a:spLocks noGrp="1"/>
          </p:cNvSpPr>
          <p:nvPr>
            <p:ph type="title"/>
          </p:nvPr>
        </p:nvSpPr>
        <p:spPr>
          <a:xfrm>
            <a:off x="414103" y="-291024"/>
            <a:ext cx="11363794" cy="1325563"/>
          </a:xfrm>
        </p:spPr>
        <p:txBody>
          <a:bodyPr>
            <a:normAutofit/>
          </a:bodyPr>
          <a:lstStyle/>
          <a:p>
            <a:r>
              <a:rPr lang="en-US" sz="3600" dirty="0">
                <a:latin typeface="Arial" panose="020B0604020202020204" pitchFamily="34" charset="0"/>
                <a:cs typeface="Arial" panose="020B0604020202020204" pitchFamily="34" charset="0"/>
              </a:rPr>
              <a:t>Evidence for standardised patients in medical teaching</a:t>
            </a:r>
          </a:p>
        </p:txBody>
      </p:sp>
      <p:sp>
        <p:nvSpPr>
          <p:cNvPr id="5" name="Content Placeholder 4">
            <a:extLst>
              <a:ext uri="{FF2B5EF4-FFF2-40B4-BE49-F238E27FC236}">
                <a16:creationId xmlns:a16="http://schemas.microsoft.com/office/drawing/2014/main" id="{25EE85A6-C3A7-DE77-3947-7E8C714815B5}"/>
              </a:ext>
            </a:extLst>
          </p:cNvPr>
          <p:cNvSpPr>
            <a:spLocks noGrp="1"/>
          </p:cNvSpPr>
          <p:nvPr>
            <p:ph idx="1"/>
          </p:nvPr>
        </p:nvSpPr>
        <p:spPr>
          <a:xfrm>
            <a:off x="0" y="875459"/>
            <a:ext cx="12192000" cy="4667250"/>
          </a:xfrm>
        </p:spPr>
        <p:txBody>
          <a:bodyPr>
            <a:noAutofit/>
          </a:bodyPr>
          <a:lstStyle/>
          <a:p>
            <a:pPr marL="342900" lvl="0" indent="-342900">
              <a:buFont typeface="Arial" panose="020B0604020202020204" pitchFamily="34" charset="0"/>
              <a:buChar char="•"/>
              <a:tabLst>
                <a:tab pos="457200" algn="l"/>
              </a:tabLst>
            </a:pPr>
            <a:r>
              <a:rPr lang="en-GB" sz="1800" b="1" dirty="0">
                <a:effectLst/>
                <a:latin typeface="Arial" panose="020B0604020202020204" pitchFamily="34" charset="0"/>
                <a:ea typeface="Times New Roman" panose="02020603050405020304" pitchFamily="18" charset="0"/>
                <a:cs typeface="Arial" panose="020B0604020202020204" pitchFamily="34" charset="0"/>
              </a:rPr>
              <a:t>1999</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GB" sz="1800" dirty="0">
                <a:latin typeface="Arial" panose="020B0604020202020204" pitchFamily="34" charset="0"/>
                <a:ea typeface="Times New Roman" panose="02020603050405020304" pitchFamily="18" charset="0"/>
                <a:cs typeface="Arial" panose="020B0604020202020204" pitchFamily="34" charset="0"/>
              </a:rPr>
              <a:t>S</a:t>
            </a:r>
            <a:r>
              <a:rPr lang="en-GB" sz="1800" dirty="0">
                <a:effectLst/>
                <a:latin typeface="Arial" panose="020B0604020202020204" pitchFamily="34" charset="0"/>
                <a:ea typeface="Times New Roman" panose="02020603050405020304" pitchFamily="18" charset="0"/>
                <a:cs typeface="Arial" panose="020B0604020202020204" pitchFamily="34" charset="0"/>
              </a:rPr>
              <a:t>mall group teaching of 75 1</a:t>
            </a:r>
            <a:r>
              <a:rPr lang="en-GB" sz="1800" baseline="30000" dirty="0">
                <a:effectLst/>
                <a:latin typeface="Arial" panose="020B0604020202020204" pitchFamily="34" charset="0"/>
                <a:ea typeface="Times New Roman" panose="02020603050405020304" pitchFamily="18" charset="0"/>
                <a:cs typeface="Arial" panose="020B0604020202020204" pitchFamily="34" charset="0"/>
              </a:rPr>
              <a:t>st</a:t>
            </a:r>
            <a:r>
              <a:rPr lang="en-GB" sz="1800" dirty="0">
                <a:effectLst/>
                <a:latin typeface="Arial" panose="020B0604020202020204" pitchFamily="34" charset="0"/>
                <a:ea typeface="Times New Roman" panose="02020603050405020304" pitchFamily="18" charset="0"/>
                <a:cs typeface="Arial" panose="020B0604020202020204" pitchFamily="34" charset="0"/>
              </a:rPr>
              <a:t> year medical students with standardised patients enhanced learning (McGraw and O’Connor, 1999)</a:t>
            </a:r>
          </a:p>
          <a:p>
            <a:pPr marL="342900" lvl="0" indent="-342900">
              <a:buFont typeface="Arial" panose="020B0604020202020204" pitchFamily="34" charset="0"/>
              <a:buChar char="•"/>
              <a:tabLst>
                <a:tab pos="457200" algn="l"/>
              </a:tabLst>
            </a:pPr>
            <a:r>
              <a:rPr lang="en-GB" sz="1800" b="1" dirty="0">
                <a:effectLst/>
                <a:latin typeface="Arial" panose="020B0604020202020204" pitchFamily="34" charset="0"/>
                <a:ea typeface="Times New Roman" panose="02020603050405020304" pitchFamily="18" charset="0"/>
                <a:cs typeface="Arial" panose="020B0604020202020204" pitchFamily="34" charset="0"/>
              </a:rPr>
              <a:t>2002</a:t>
            </a:r>
            <a:r>
              <a:rPr lang="en-GB" sz="1800" dirty="0">
                <a:effectLst/>
                <a:latin typeface="Arial" panose="020B0604020202020204" pitchFamily="34" charset="0"/>
                <a:ea typeface="Times New Roman" panose="02020603050405020304" pitchFamily="18" charset="0"/>
                <a:cs typeface="Arial" panose="020B0604020202020204" pitchFamily="34" charset="0"/>
              </a:rPr>
              <a:t>: A study on 91  </a:t>
            </a:r>
            <a:r>
              <a:rPr lang="en-GB" sz="1800" dirty="0">
                <a:latin typeface="Arial" panose="020B0604020202020204" pitchFamily="34" charset="0"/>
                <a:ea typeface="Times New Roman" panose="02020603050405020304" pitchFamily="18" charset="0"/>
                <a:cs typeface="Arial" panose="020B0604020202020204" pitchFamily="34" charset="0"/>
              </a:rPr>
              <a:t>1</a:t>
            </a:r>
            <a:r>
              <a:rPr lang="en-GB" sz="1800" baseline="30000" dirty="0">
                <a:latin typeface="Arial" panose="020B0604020202020204" pitchFamily="34" charset="0"/>
                <a:ea typeface="Times New Roman" panose="02020603050405020304" pitchFamily="18" charset="0"/>
                <a:cs typeface="Arial" panose="020B0604020202020204" pitchFamily="34" charset="0"/>
              </a:rPr>
              <a:t>st</a:t>
            </a:r>
            <a:r>
              <a:rPr lang="en-GB" sz="1800" dirty="0">
                <a:latin typeface="Arial" panose="020B0604020202020204" pitchFamily="34" charset="0"/>
                <a:ea typeface="Times New Roman" panose="02020603050405020304" pitchFamily="18" charset="0"/>
                <a:cs typeface="Arial" panose="020B0604020202020204" pitchFamily="34" charset="0"/>
              </a:rPr>
              <a:t> </a:t>
            </a:r>
            <a:r>
              <a:rPr lang="en-GB" sz="1800" dirty="0">
                <a:effectLst/>
                <a:latin typeface="Arial" panose="020B0604020202020204" pitchFamily="34" charset="0"/>
                <a:ea typeface="Times New Roman" panose="02020603050405020304" pitchFamily="18" charset="0"/>
                <a:cs typeface="Arial" panose="020B0604020202020204" pitchFamily="34" charset="0"/>
              </a:rPr>
              <a:t>year and 36  2</a:t>
            </a:r>
            <a:r>
              <a:rPr lang="en-GB" sz="1800" baseline="30000" dirty="0">
                <a:effectLst/>
                <a:latin typeface="Arial" panose="020B0604020202020204" pitchFamily="34" charset="0"/>
                <a:ea typeface="Times New Roman" panose="02020603050405020304" pitchFamily="18" charset="0"/>
                <a:cs typeface="Arial" panose="020B0604020202020204" pitchFamily="34" charset="0"/>
              </a:rPr>
              <a:t>nd</a:t>
            </a:r>
            <a:r>
              <a:rPr lang="en-GB" sz="1800" dirty="0">
                <a:effectLst/>
                <a:latin typeface="Arial" panose="020B0604020202020204" pitchFamily="34" charset="0"/>
                <a:ea typeface="Times New Roman" panose="02020603050405020304" pitchFamily="18" charset="0"/>
                <a:cs typeface="Arial" panose="020B0604020202020204" pitchFamily="34" charset="0"/>
              </a:rPr>
              <a:t>  year medical students showed that the use standardised patients improved interpersonal communication skills during psychosocial encounters (Fortin </a:t>
            </a:r>
            <a:r>
              <a:rPr lang="en-GB" sz="1800" i="1" dirty="0">
                <a:effectLst/>
                <a:latin typeface="Arial" panose="020B0604020202020204" pitchFamily="34" charset="0"/>
                <a:ea typeface="Times New Roman" panose="02020603050405020304" pitchFamily="18" charset="0"/>
                <a:cs typeface="Arial" panose="020B0604020202020204" pitchFamily="34" charset="0"/>
              </a:rPr>
              <a:t>et al.</a:t>
            </a:r>
            <a:r>
              <a:rPr lang="en-GB" sz="1800" dirty="0">
                <a:effectLst/>
                <a:latin typeface="Arial" panose="020B0604020202020204" pitchFamily="34" charset="0"/>
                <a:ea typeface="Times New Roman" panose="02020603050405020304" pitchFamily="18" charset="0"/>
                <a:cs typeface="Arial" panose="020B0604020202020204" pitchFamily="34" charset="0"/>
              </a:rPr>
              <a:t>, 2002). </a:t>
            </a:r>
          </a:p>
          <a:p>
            <a:pPr marL="342900" lvl="0" indent="-342900">
              <a:buFont typeface="Arial" panose="020B0604020202020204" pitchFamily="34" charset="0"/>
              <a:buChar char="•"/>
              <a:tabLst>
                <a:tab pos="457200" algn="l"/>
              </a:tabLst>
            </a:pPr>
            <a:r>
              <a:rPr lang="en-GB" sz="1800" b="1" dirty="0">
                <a:effectLst/>
                <a:latin typeface="Arial" panose="020B0604020202020204" pitchFamily="34" charset="0"/>
                <a:cs typeface="Arial" panose="020B0604020202020204" pitchFamily="34" charset="0"/>
              </a:rPr>
              <a:t>2007</a:t>
            </a:r>
            <a:r>
              <a:rPr lang="en-GB" sz="1800" dirty="0">
                <a:effectLst/>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3</a:t>
            </a:r>
            <a:r>
              <a:rPr lang="en-GB" sz="1800" baseline="30000" dirty="0">
                <a:latin typeface="Arial" panose="020B0604020202020204" pitchFamily="34" charset="0"/>
                <a:cs typeface="Arial" panose="020B0604020202020204" pitchFamily="34" charset="0"/>
              </a:rPr>
              <a:t>rd</a:t>
            </a:r>
            <a:r>
              <a:rPr lang="en-GB" sz="1800" dirty="0">
                <a:latin typeface="Arial" panose="020B0604020202020204" pitchFamily="34" charset="0"/>
                <a:cs typeface="Arial" panose="020B0604020202020204" pitchFamily="34" charset="0"/>
              </a:rPr>
              <a:t> </a:t>
            </a:r>
            <a:r>
              <a:rPr lang="en-GB" sz="1800" dirty="0">
                <a:effectLst/>
                <a:latin typeface="Arial" panose="020B0604020202020204" pitchFamily="34" charset="0"/>
                <a:cs typeface="Arial" panose="020B0604020202020204" pitchFamily="34" charset="0"/>
              </a:rPr>
              <a:t>year medical students found use of standardised patients  helped consolidate concepts </a:t>
            </a:r>
            <a:r>
              <a:rPr lang="en-GB" sz="1800" dirty="0">
                <a:latin typeface="Arial" panose="020B0604020202020204" pitchFamily="34" charset="0"/>
                <a:cs typeface="Arial" panose="020B0604020202020204" pitchFamily="34" charset="0"/>
              </a:rPr>
              <a:t>in </a:t>
            </a:r>
            <a:r>
              <a:rPr lang="en-GB" sz="1800" dirty="0">
                <a:effectLst/>
                <a:latin typeface="Arial" panose="020B0604020202020204" pitchFamily="34" charset="0"/>
                <a:cs typeface="Arial" panose="020B0604020202020204" pitchFamily="34" charset="0"/>
              </a:rPr>
              <a:t>case-based learning </a:t>
            </a:r>
            <a:r>
              <a:rPr lang="en-GB" sz="1800" kern="0" dirty="0">
                <a:effectLst/>
                <a:latin typeface="Arial" panose="020B0604020202020204" pitchFamily="34" charset="0"/>
                <a:ea typeface="Times New Roman" panose="02020603050405020304" pitchFamily="18" charset="0"/>
                <a:cs typeface="Arial" panose="020B0604020202020204" pitchFamily="34" charset="0"/>
              </a:rPr>
              <a:t>(Diemers </a:t>
            </a:r>
            <a:r>
              <a:rPr lang="en-GB" sz="1800" i="1" kern="0" dirty="0">
                <a:effectLst/>
                <a:latin typeface="Arial" panose="020B0604020202020204" pitchFamily="34" charset="0"/>
                <a:ea typeface="Times New Roman" panose="02020603050405020304" pitchFamily="18" charset="0"/>
                <a:cs typeface="Arial" panose="020B0604020202020204" pitchFamily="34" charset="0"/>
              </a:rPr>
              <a:t>et al.</a:t>
            </a:r>
            <a:r>
              <a:rPr lang="en-GB" sz="1800" kern="0" dirty="0">
                <a:effectLst/>
                <a:latin typeface="Arial" panose="020B0604020202020204" pitchFamily="34" charset="0"/>
                <a:ea typeface="Times New Roman" panose="02020603050405020304" pitchFamily="18" charset="0"/>
                <a:cs typeface="Arial" panose="020B0604020202020204" pitchFamily="34" charset="0"/>
              </a:rPr>
              <a:t>, 2007)</a:t>
            </a:r>
            <a:r>
              <a:rPr lang="en-GB" sz="1800" dirty="0">
                <a:effectLst/>
                <a:latin typeface="Arial" panose="020B0604020202020204" pitchFamily="34" charset="0"/>
                <a:cs typeface="Arial" panose="020B0604020202020204" pitchFamily="34" charset="0"/>
              </a:rPr>
              <a:t> </a:t>
            </a:r>
          </a:p>
          <a:p>
            <a:r>
              <a:rPr lang="en-GB" sz="1800" b="1" dirty="0">
                <a:effectLst/>
                <a:latin typeface="Arial" panose="020B0604020202020204" pitchFamily="34" charset="0"/>
                <a:cs typeface="Arial" panose="020B0604020202020204" pitchFamily="34" charset="0"/>
              </a:rPr>
              <a:t>  2009</a:t>
            </a:r>
            <a:r>
              <a:rPr lang="en-GB" sz="1800" dirty="0">
                <a:latin typeface="Arial" panose="020B0604020202020204" pitchFamily="34" charset="0"/>
                <a:cs typeface="Arial" panose="020B0604020202020204" pitchFamily="34" charset="0"/>
              </a:rPr>
              <a:t>: A literature review found positive outcomes were associated with students working with a standardised patient before encountering  real patients </a:t>
            </a:r>
            <a:r>
              <a:rPr lang="en-GB" sz="1800" dirty="0">
                <a:effectLst/>
                <a:latin typeface="Arial" panose="020B0604020202020204" pitchFamily="34" charset="0"/>
                <a:ea typeface="Times New Roman" panose="02020603050405020304" pitchFamily="18" charset="0"/>
                <a:cs typeface="Arial" panose="020B0604020202020204" pitchFamily="34" charset="0"/>
              </a:rPr>
              <a:t>(May, Park and Lee, 2009)</a:t>
            </a:r>
            <a:endParaRPr lang="en-GB" sz="1800" dirty="0">
              <a:effectLst/>
              <a:latin typeface="Arial" panose="020B0604020202020204" pitchFamily="34" charset="0"/>
              <a:cs typeface="Arial" panose="020B0604020202020204" pitchFamily="34" charset="0"/>
            </a:endParaRPr>
          </a:p>
          <a:p>
            <a:pPr>
              <a:buFont typeface="Arial" panose="020B0604020202020204" pitchFamily="34" charset="0"/>
              <a:buChar char="•"/>
            </a:pPr>
            <a:r>
              <a:rPr lang="en-GB" sz="1800" b="1" dirty="0">
                <a:effectLst/>
                <a:latin typeface="Arial" panose="020B0604020202020204" pitchFamily="34" charset="0"/>
                <a:cs typeface="Arial" panose="020B0604020202020204" pitchFamily="34" charset="0"/>
              </a:rPr>
              <a:t>  2010</a:t>
            </a:r>
            <a:r>
              <a:rPr lang="en-GB" sz="1800" dirty="0">
                <a:effectLst/>
                <a:latin typeface="Arial" panose="020B0604020202020204" pitchFamily="34" charset="0"/>
                <a:cs typeface="Arial" panose="020B0604020202020204" pitchFamily="34" charset="0"/>
              </a:rPr>
              <a:t>: A study performed on 163 first-year medical students found that the feedback given by standardise patients was more useful than that given by real patients </a:t>
            </a:r>
            <a:r>
              <a:rPr lang="en-GB" sz="1800" kern="0" dirty="0">
                <a:effectLst/>
                <a:latin typeface="Arial" panose="020B0604020202020204" pitchFamily="34" charset="0"/>
                <a:ea typeface="Times New Roman" panose="02020603050405020304" pitchFamily="18" charset="0"/>
                <a:cs typeface="Arial" panose="020B0604020202020204" pitchFamily="34" charset="0"/>
              </a:rPr>
              <a:t>(Bokken </a:t>
            </a:r>
            <a:r>
              <a:rPr lang="en-GB" sz="1800" i="1" kern="0" dirty="0">
                <a:effectLst/>
                <a:latin typeface="Arial" panose="020B0604020202020204" pitchFamily="34" charset="0"/>
                <a:ea typeface="Times New Roman" panose="02020603050405020304" pitchFamily="18" charset="0"/>
                <a:cs typeface="Arial" panose="020B0604020202020204" pitchFamily="34" charset="0"/>
              </a:rPr>
              <a:t>et al.</a:t>
            </a:r>
            <a:r>
              <a:rPr lang="en-GB" sz="1800" kern="0" dirty="0">
                <a:effectLst/>
                <a:latin typeface="Arial" panose="020B0604020202020204" pitchFamily="34" charset="0"/>
                <a:ea typeface="Times New Roman" panose="02020603050405020304" pitchFamily="18" charset="0"/>
                <a:cs typeface="Arial" panose="020B0604020202020204" pitchFamily="34" charset="0"/>
              </a:rPr>
              <a:t>, 2010)</a:t>
            </a:r>
            <a:r>
              <a:rPr lang="en-GB" sz="1800" dirty="0">
                <a:effectLst/>
                <a:latin typeface="Arial" panose="020B0604020202020204" pitchFamily="34" charset="0"/>
                <a:cs typeface="Arial" panose="020B0604020202020204" pitchFamily="34" charset="0"/>
              </a:rPr>
              <a:t> </a:t>
            </a:r>
          </a:p>
          <a:p>
            <a:pPr>
              <a:buFont typeface="Arial" panose="020B0604020202020204" pitchFamily="34" charset="0"/>
              <a:buChar char="•"/>
            </a:pPr>
            <a:r>
              <a:rPr lang="en-GB" sz="1800" b="1" dirty="0">
                <a:latin typeface="Arial" panose="020B0604020202020204" pitchFamily="34" charset="0"/>
                <a:cs typeface="Arial" panose="020B0604020202020204" pitchFamily="34" charset="0"/>
              </a:rPr>
              <a:t>  2015</a:t>
            </a:r>
            <a:r>
              <a:rPr lang="en-GB" sz="1800" dirty="0">
                <a:latin typeface="Arial" panose="020B0604020202020204" pitchFamily="34" charset="0"/>
                <a:cs typeface="Arial" panose="020B0604020202020204" pitchFamily="34" charset="0"/>
              </a:rPr>
              <a:t>: Standardised patient use has correlated with student confidence &amp; clinical competence </a:t>
            </a:r>
            <a:r>
              <a:rPr lang="en-GB" sz="1800" kern="0" dirty="0">
                <a:effectLst/>
                <a:latin typeface="Arial" panose="020B0604020202020204" pitchFamily="34" charset="0"/>
                <a:ea typeface="Times New Roman" panose="02020603050405020304" pitchFamily="18" charset="0"/>
                <a:cs typeface="Arial" panose="020B0604020202020204" pitchFamily="34" charset="0"/>
              </a:rPr>
              <a:t>(Davies </a:t>
            </a:r>
            <a:r>
              <a:rPr lang="en-GB" sz="1800" i="1" kern="0" dirty="0">
                <a:effectLst/>
                <a:latin typeface="Arial" panose="020B0604020202020204" pitchFamily="34" charset="0"/>
                <a:ea typeface="Times New Roman" panose="02020603050405020304" pitchFamily="18" charset="0"/>
                <a:cs typeface="Arial" panose="020B0604020202020204" pitchFamily="34" charset="0"/>
              </a:rPr>
              <a:t>et al.</a:t>
            </a:r>
            <a:r>
              <a:rPr lang="en-GB" sz="1800" kern="0" dirty="0">
                <a:effectLst/>
                <a:latin typeface="Arial" panose="020B0604020202020204" pitchFamily="34" charset="0"/>
                <a:ea typeface="Times New Roman" panose="02020603050405020304" pitchFamily="18" charset="0"/>
                <a:cs typeface="Arial" panose="020B0604020202020204" pitchFamily="34" charset="0"/>
              </a:rPr>
              <a:t>, 2015)</a:t>
            </a:r>
            <a:r>
              <a:rPr lang="en-GB" sz="1800" dirty="0">
                <a:effectLst/>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800" b="1" dirty="0">
                <a:effectLst/>
                <a:latin typeface="Arial" panose="020B0604020202020204" pitchFamily="34" charset="0"/>
                <a:cs typeface="Arial" panose="020B0604020202020204" pitchFamily="34" charset="0"/>
              </a:rPr>
              <a:t>  2018</a:t>
            </a:r>
            <a:r>
              <a:rPr lang="en-GB" sz="1800" dirty="0">
                <a:effectLst/>
                <a:latin typeface="Arial" panose="020B0604020202020204" pitchFamily="34" charset="0"/>
                <a:cs typeface="Arial" panose="020B0604020202020204" pitchFamily="34" charset="0"/>
              </a:rPr>
              <a:t>: A literature review showed that students </a:t>
            </a:r>
            <a:r>
              <a:rPr lang="en-GB" sz="1800" dirty="0">
                <a:latin typeface="Arial" panose="020B0604020202020204" pitchFamily="34" charset="0"/>
                <a:cs typeface="Arial" panose="020B0604020202020204" pitchFamily="34" charset="0"/>
              </a:rPr>
              <a:t>benefitted from standardised patients feedback they provided, and this improved their communication skills over time </a:t>
            </a:r>
            <a:r>
              <a:rPr lang="en-GB" sz="1800" kern="0" dirty="0">
                <a:effectLst/>
                <a:latin typeface="Arial" panose="020B0604020202020204" pitchFamily="34" charset="0"/>
                <a:ea typeface="Times New Roman" panose="02020603050405020304" pitchFamily="18" charset="0"/>
                <a:cs typeface="Arial" panose="020B0604020202020204" pitchFamily="34" charset="0"/>
              </a:rPr>
              <a:t>(Block </a:t>
            </a:r>
            <a:r>
              <a:rPr lang="en-GB" sz="1800" i="1" kern="0" dirty="0">
                <a:effectLst/>
                <a:latin typeface="Arial" panose="020B0604020202020204" pitchFamily="34" charset="0"/>
                <a:ea typeface="Times New Roman" panose="02020603050405020304" pitchFamily="18" charset="0"/>
                <a:cs typeface="Arial" panose="020B0604020202020204" pitchFamily="34" charset="0"/>
              </a:rPr>
              <a:t>et al.</a:t>
            </a:r>
            <a:r>
              <a:rPr lang="en-GB" sz="1800" kern="0" dirty="0">
                <a:effectLst/>
                <a:latin typeface="Arial" panose="020B0604020202020204" pitchFamily="34" charset="0"/>
                <a:ea typeface="Times New Roman" panose="02020603050405020304" pitchFamily="18" charset="0"/>
                <a:cs typeface="Arial" panose="020B0604020202020204" pitchFamily="34" charset="0"/>
              </a:rPr>
              <a:t>, 2018)</a:t>
            </a:r>
            <a:r>
              <a:rPr lang="en-GB" sz="1800" dirty="0">
                <a:effectLst/>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a:t>
            </a:r>
          </a:p>
          <a:p>
            <a:pPr>
              <a:buFont typeface="Arial" panose="020B0604020202020204" pitchFamily="34" charset="0"/>
              <a:buChar char="•"/>
            </a:pPr>
            <a:r>
              <a:rPr lang="en-GB" sz="1800" b="1" dirty="0">
                <a:effectLst/>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2021</a:t>
            </a:r>
            <a:r>
              <a:rPr lang="en-GB" sz="1800" dirty="0">
                <a:latin typeface="Arial" panose="020B0604020202020204" pitchFamily="34" charset="0"/>
                <a:cs typeface="Arial" panose="020B0604020202020204" pitchFamily="34" charset="0"/>
              </a:rPr>
              <a:t>: Standardised patients offer a number of advantages over some other simulation training such as the use of manikins, providing a more realistic learning environment </a:t>
            </a:r>
            <a:r>
              <a:rPr lang="en-GB" sz="1800" b="0" i="0" dirty="0">
                <a:effectLst/>
                <a:latin typeface="Arial" panose="020B0604020202020204" pitchFamily="34" charset="0"/>
                <a:cs typeface="Arial" panose="020B0604020202020204" pitchFamily="34" charset="0"/>
              </a:rPr>
              <a:t> Sterz et al 2021) </a:t>
            </a:r>
          </a:p>
          <a:p>
            <a:pPr>
              <a:buFont typeface="Arial" panose="020B0604020202020204" pitchFamily="34" charset="0"/>
              <a:buChar char="•"/>
            </a:pPr>
            <a:r>
              <a:rPr lang="en-GB" sz="1800" b="1" kern="0" dirty="0">
                <a:latin typeface="Arial" panose="020B0604020202020204" pitchFamily="34" charset="0"/>
                <a:cs typeface="Arial" panose="020B0604020202020204" pitchFamily="34" charset="0"/>
              </a:rPr>
              <a:t>  2023</a:t>
            </a:r>
            <a:r>
              <a:rPr lang="en-GB" sz="1800" kern="0" dirty="0">
                <a:latin typeface="Arial" panose="020B0604020202020204" pitchFamily="34" charset="0"/>
                <a:cs typeface="Arial" panose="020B0604020202020204" pitchFamily="34" charset="0"/>
              </a:rPr>
              <a:t>: A large majority of studies in a systematic review on simulation training (half with standardised patients)  showed a positive impact, especially with communication skill outcome using standardised patients (Bray et al 2023)</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60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9E1D9-3E72-1CB4-FCB2-1177DDF56E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66A91A-A097-B018-C124-81F102B2623C}"/>
              </a:ext>
            </a:extLst>
          </p:cNvPr>
          <p:cNvSpPr>
            <a:spLocks noGrp="1"/>
          </p:cNvSpPr>
          <p:nvPr>
            <p:ph type="title"/>
          </p:nvPr>
        </p:nvSpPr>
        <p:spPr>
          <a:xfrm>
            <a:off x="414103" y="-114561"/>
            <a:ext cx="11363794" cy="1325563"/>
          </a:xfrm>
        </p:spPr>
        <p:txBody>
          <a:bodyPr>
            <a:normAutofit/>
          </a:bodyPr>
          <a:lstStyle/>
          <a:p>
            <a:r>
              <a:rPr lang="en-US" sz="3600" dirty="0">
                <a:latin typeface="Arial" panose="020B0604020202020204" pitchFamily="34" charset="0"/>
                <a:cs typeface="Arial" panose="020B0604020202020204" pitchFamily="34" charset="0"/>
              </a:rPr>
              <a:t>Teaching the Neurology Clinical Examination Part 1</a:t>
            </a:r>
          </a:p>
        </p:txBody>
      </p:sp>
      <p:sp>
        <p:nvSpPr>
          <p:cNvPr id="5" name="Content Placeholder 4">
            <a:extLst>
              <a:ext uri="{FF2B5EF4-FFF2-40B4-BE49-F238E27FC236}">
                <a16:creationId xmlns:a16="http://schemas.microsoft.com/office/drawing/2014/main" id="{54467045-1E0F-3F7D-E653-38F3BCB2F7EB}"/>
              </a:ext>
            </a:extLst>
          </p:cNvPr>
          <p:cNvSpPr>
            <a:spLocks noGrp="1"/>
          </p:cNvSpPr>
          <p:nvPr>
            <p:ph idx="1"/>
          </p:nvPr>
        </p:nvSpPr>
        <p:spPr>
          <a:xfrm>
            <a:off x="0" y="1420891"/>
            <a:ext cx="12192000" cy="4667250"/>
          </a:xfrm>
        </p:spPr>
        <p:txBody>
          <a:bodyPr>
            <a:noAutofit/>
          </a:bodyPr>
          <a:lstStyle/>
          <a:p>
            <a:pPr marL="0" lvl="0" indent="0">
              <a:buNone/>
              <a:tabLst>
                <a:tab pos="457200" algn="l"/>
              </a:tabLst>
            </a:pPr>
            <a:r>
              <a:rPr lang="en-GB" sz="18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59EAC4BA-3FED-7DA6-5A07-DA34FEA3CB78}"/>
              </a:ext>
            </a:extLst>
          </p:cNvPr>
          <p:cNvSpPr txBox="1">
            <a:spLocks/>
          </p:cNvSpPr>
          <p:nvPr/>
        </p:nvSpPr>
        <p:spPr>
          <a:xfrm>
            <a:off x="176463" y="930443"/>
            <a:ext cx="11590816" cy="5711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a:latin typeface="Times New Roman" panose="02020603050405020304" pitchFamily="18" charset="0"/>
              <a:ea typeface="Times New Roman" panose="02020603050405020304" pitchFamily="18" charset="0"/>
            </a:endParaRPr>
          </a:p>
          <a:p>
            <a:pPr marL="342900" indent="-342900">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Teaching the neurological examination forms an important part of clinical neurology and allows the student to learn how to examine a patient neurologically and what to look for on this examination. ‘Examination’ here refers to the bed side testing that a health care professional performs after taking a history but before any investigations (such as bloods, scans etc.) are performed. The examination findings can help direct investigations and subsequent management of the patient.</a:t>
            </a:r>
          </a:p>
          <a:p>
            <a:pPr marL="342900" indent="-342900">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Neurology plays an important part in many hospital admissions and GP appointments but is a shortage speciality, so teaching clinical neurology is an important need in medicine.</a:t>
            </a:r>
          </a:p>
          <a:p>
            <a:pPr marL="0" indent="0">
              <a:buNone/>
              <a:tabLst>
                <a:tab pos="457200" algn="l"/>
              </a:tabLst>
            </a:pPr>
            <a:endPar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Despite this, so called ‘neurophobia’ (fear of neurology) is well recognised amongst many medical students and doctors. Some of these simply view neurology as being too hard or difficult. This does not however have to be the case. As neurology educators it is important that we look to make learning neurology more attractive and less intimidating.</a:t>
            </a:r>
          </a:p>
          <a:p>
            <a:pPr marL="342900" indent="-342900">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The use of standardised patients to teach the neurology clinical examination is one way in which this might be done. Rather than learning straight away on patients with potentially complex signs, learning first on healthy actors provides a way to understand the techniques of examination. It is important to understand what a neurological examination is like in healthy individuals before going on to consider this in patients who may have neurological signs to pick up on examination.</a:t>
            </a:r>
          </a:p>
          <a:p>
            <a:endParaRPr lang="en-US" dirty="0"/>
          </a:p>
        </p:txBody>
      </p:sp>
    </p:spTree>
    <p:extLst>
      <p:ext uri="{BB962C8B-B14F-4D97-AF65-F5344CB8AC3E}">
        <p14:creationId xmlns:p14="http://schemas.microsoft.com/office/powerpoint/2010/main" val="33189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AC4B2-63C9-A07E-47F3-D090D06E3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AC8106-405F-005C-BE9A-BBE17F4C0FCC}"/>
              </a:ext>
            </a:extLst>
          </p:cNvPr>
          <p:cNvSpPr>
            <a:spLocks noGrp="1"/>
          </p:cNvSpPr>
          <p:nvPr>
            <p:ph type="title"/>
          </p:nvPr>
        </p:nvSpPr>
        <p:spPr>
          <a:xfrm>
            <a:off x="414103" y="-114561"/>
            <a:ext cx="11363794" cy="1325563"/>
          </a:xfrm>
        </p:spPr>
        <p:txBody>
          <a:bodyPr>
            <a:normAutofit/>
          </a:bodyPr>
          <a:lstStyle/>
          <a:p>
            <a:r>
              <a:rPr lang="en-US" sz="3600" dirty="0">
                <a:latin typeface="Arial" panose="020B0604020202020204" pitchFamily="34" charset="0"/>
                <a:cs typeface="Arial" panose="020B0604020202020204" pitchFamily="34" charset="0"/>
              </a:rPr>
              <a:t>Teaching the Neurology Clinical Examination Part 2</a:t>
            </a:r>
          </a:p>
        </p:txBody>
      </p:sp>
      <p:sp>
        <p:nvSpPr>
          <p:cNvPr id="5" name="Content Placeholder 4">
            <a:extLst>
              <a:ext uri="{FF2B5EF4-FFF2-40B4-BE49-F238E27FC236}">
                <a16:creationId xmlns:a16="http://schemas.microsoft.com/office/drawing/2014/main" id="{86A857EF-166F-C0D0-AF51-CB7AFF5D4BCB}"/>
              </a:ext>
            </a:extLst>
          </p:cNvPr>
          <p:cNvSpPr>
            <a:spLocks noGrp="1"/>
          </p:cNvSpPr>
          <p:nvPr>
            <p:ph idx="1"/>
          </p:nvPr>
        </p:nvSpPr>
        <p:spPr>
          <a:xfrm>
            <a:off x="0" y="1420891"/>
            <a:ext cx="12192000" cy="4667250"/>
          </a:xfrm>
        </p:spPr>
        <p:txBody>
          <a:bodyPr>
            <a:noAutofit/>
          </a:bodyPr>
          <a:lstStyle/>
          <a:p>
            <a:pPr marL="0" lvl="0" indent="0">
              <a:buNone/>
              <a:tabLst>
                <a:tab pos="457200" algn="l"/>
              </a:tabLst>
            </a:pPr>
            <a:r>
              <a:rPr lang="en-GB" sz="18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611D89A8-49C2-9938-F9C9-491C27D96EBB}"/>
              </a:ext>
            </a:extLst>
          </p:cNvPr>
          <p:cNvSpPr txBox="1">
            <a:spLocks/>
          </p:cNvSpPr>
          <p:nvPr/>
        </p:nvSpPr>
        <p:spPr>
          <a:xfrm>
            <a:off x="554637" y="1479883"/>
            <a:ext cx="11212642" cy="5161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Despite standardised patients being first described by a neurologist 60 years ago, we are not aware of much published literature since then on the use of standardised patients in teaching neurology. </a:t>
            </a:r>
          </a:p>
          <a:p>
            <a:pPr marL="342900" indent="-342900">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The limited number of studies we have found have typically involved standardised patients ‘acting out’ specific illnesses rather than being examined as healthy subjects themselves.</a:t>
            </a:r>
          </a:p>
          <a:p>
            <a:pPr marL="342900" indent="-342900">
              <a:tabLst>
                <a:tab pos="457200" algn="l"/>
              </a:tabLst>
            </a:pPr>
            <a:endPar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We have not found any published work on the use of standardised patients to teach the neurology clinical exam in healthy subjects.</a:t>
            </a:r>
          </a:p>
          <a:p>
            <a:pPr marL="342900" indent="-342900">
              <a:tabLst>
                <a:tab pos="457200" algn="l"/>
              </a:tabLst>
            </a:pP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We therefore set out to measure the effectiveness of this with the 3</a:t>
            </a:r>
            <a:r>
              <a:rPr lang="en-GB" sz="2000" baseline="30000" dirty="0">
                <a:solidFill>
                  <a:srgbClr val="212121"/>
                </a:solidFill>
                <a:latin typeface="Arial" panose="020B0604020202020204" pitchFamily="34" charset="0"/>
                <a:ea typeface="Times New Roman" panose="02020603050405020304" pitchFamily="18" charset="0"/>
                <a:cs typeface="Arial" panose="020B0604020202020204" pitchFamily="34" charset="0"/>
              </a:rPr>
              <a:t>rd</a:t>
            </a:r>
            <a:r>
              <a:rPr lang="en-GB" sz="2000" dirty="0">
                <a:solidFill>
                  <a:srgbClr val="212121"/>
                </a:solidFill>
                <a:latin typeface="Arial" panose="020B0604020202020204" pitchFamily="34" charset="0"/>
                <a:ea typeface="Times New Roman" panose="02020603050405020304" pitchFamily="18" charset="0"/>
                <a:cs typeface="Arial" panose="020B0604020202020204" pitchFamily="34" charset="0"/>
              </a:rPr>
              <a:t> year medical students on the Clinical Neurology &amp; Brain Sciences iBSc at the Queen Square Institute of Neurology </a:t>
            </a:r>
          </a:p>
          <a:p>
            <a:endParaRPr lang="en-US" dirty="0"/>
          </a:p>
        </p:txBody>
      </p:sp>
    </p:spTree>
    <p:extLst>
      <p:ext uri="{BB962C8B-B14F-4D97-AF65-F5344CB8AC3E}">
        <p14:creationId xmlns:p14="http://schemas.microsoft.com/office/powerpoint/2010/main" val="287008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6A6C1-6C57-96C9-D2C3-38384433F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9742A-0B63-3B2D-6212-6F9CC187C121}"/>
              </a:ext>
            </a:extLst>
          </p:cNvPr>
          <p:cNvSpPr>
            <a:spLocks noGrp="1"/>
          </p:cNvSpPr>
          <p:nvPr>
            <p:ph type="title"/>
          </p:nvPr>
        </p:nvSpPr>
        <p:spPr>
          <a:xfrm>
            <a:off x="414103" y="-321222"/>
            <a:ext cx="11363794" cy="1325563"/>
          </a:xfrm>
        </p:spPr>
        <p:txBody>
          <a:bodyPr>
            <a:normAutofit/>
          </a:bodyPr>
          <a:lstStyle/>
          <a:p>
            <a:r>
              <a:rPr lang="en-US" sz="3200" dirty="0">
                <a:latin typeface="Arial" panose="020B0604020202020204" pitchFamily="34" charset="0"/>
                <a:cs typeface="Arial" panose="020B0604020202020204" pitchFamily="34" charset="0"/>
              </a:rPr>
              <a:t>Methods:</a:t>
            </a:r>
          </a:p>
        </p:txBody>
      </p:sp>
      <p:sp>
        <p:nvSpPr>
          <p:cNvPr id="5" name="Content Placeholder 4">
            <a:extLst>
              <a:ext uri="{FF2B5EF4-FFF2-40B4-BE49-F238E27FC236}">
                <a16:creationId xmlns:a16="http://schemas.microsoft.com/office/drawing/2014/main" id="{CEB6D06D-85FD-DB01-EB26-E693A92008FF}"/>
              </a:ext>
            </a:extLst>
          </p:cNvPr>
          <p:cNvSpPr>
            <a:spLocks noGrp="1"/>
          </p:cNvSpPr>
          <p:nvPr>
            <p:ph idx="1"/>
          </p:nvPr>
        </p:nvSpPr>
        <p:spPr>
          <a:xfrm>
            <a:off x="0" y="1420891"/>
            <a:ext cx="12192000" cy="4667250"/>
          </a:xfrm>
        </p:spPr>
        <p:txBody>
          <a:bodyPr>
            <a:noAutofit/>
          </a:bodyPr>
          <a:lstStyle/>
          <a:p>
            <a:pPr marL="0" lvl="0" indent="0">
              <a:buNone/>
              <a:tabLst>
                <a:tab pos="457200" algn="l"/>
              </a:tabLst>
            </a:pPr>
            <a:r>
              <a:rPr lang="en-GB" sz="18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E9AC0505-CF89-F9DD-AA1D-9C9E25B4D7E6}"/>
              </a:ext>
            </a:extLst>
          </p:cNvPr>
          <p:cNvSpPr txBox="1">
            <a:spLocks/>
          </p:cNvSpPr>
          <p:nvPr/>
        </p:nvSpPr>
        <p:spPr>
          <a:xfrm>
            <a:off x="0" y="614149"/>
            <a:ext cx="11947161" cy="602749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100" dirty="0">
                <a:solidFill>
                  <a:srgbClr val="242424"/>
                </a:solidFill>
                <a:latin typeface="Arial" panose="020B0604020202020204" pitchFamily="34" charset="0"/>
                <a:cs typeface="Arial" panose="020B0604020202020204" pitchFamily="34" charset="0"/>
              </a:rPr>
              <a:t>Our study was a </a:t>
            </a:r>
            <a:r>
              <a:rPr lang="en-GB" sz="2100" b="0" i="0" dirty="0">
                <a:solidFill>
                  <a:srgbClr val="242424"/>
                </a:solidFill>
                <a:effectLst/>
                <a:latin typeface="Arial" panose="020B0604020202020204" pitchFamily="34" charset="0"/>
                <a:cs typeface="Arial" panose="020B0604020202020204" pitchFamily="34" charset="0"/>
              </a:rPr>
              <a:t>service evaluation with the intention of improving the course, thus falling under the ethics exemption criteria (as discussed with UCL Ethics department).</a:t>
            </a:r>
          </a:p>
          <a:p>
            <a:pPr marL="342900" indent="-342900">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The clinical neurological examination is taught to Clinical Neurology &amp; Brain Science iBSc students in their first term. An experienced neurology educator teaches the students by use of a standardised patient. </a:t>
            </a:r>
          </a:p>
          <a:p>
            <a:pPr marL="342900" indent="-342900">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The standardised patient was a paid actor provided by a company specialising in standardised patients who have previously provided standardised patients for use by UCL Medical School.</a:t>
            </a:r>
          </a:p>
          <a:p>
            <a:pPr marL="342900" indent="-342900">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The n</a:t>
            </a:r>
            <a:r>
              <a:rPr lang="en-GB" sz="2100" dirty="0">
                <a:latin typeface="Arial" panose="020B0604020202020204" pitchFamily="34" charset="0"/>
                <a:ea typeface="Times New Roman" panose="02020603050405020304" pitchFamily="18" charset="0"/>
                <a:cs typeface="Arial" panose="020B0604020202020204" pitchFamily="34" charset="0"/>
              </a:rPr>
              <a:t>eurology clinical examination was split into three main components in keeping with the ‘chunking’ of taught material </a:t>
            </a:r>
            <a:r>
              <a:rPr lang="en-GB" sz="2100" dirty="0">
                <a:latin typeface="Arial" panose="020B0604020202020204" pitchFamily="34" charset="0"/>
                <a:cs typeface="Arial" panose="020B0604020202020204" pitchFamily="34" charset="0"/>
              </a:rPr>
              <a:t>(Thalmann et al 2019)</a:t>
            </a:r>
            <a:r>
              <a:rPr lang="en-GB" sz="2100" dirty="0">
                <a:latin typeface="Arial" panose="020B0604020202020204" pitchFamily="34" charset="0"/>
                <a:ea typeface="Times New Roman" panose="02020603050405020304" pitchFamily="18" charset="0"/>
                <a:cs typeface="Arial" panose="020B0604020202020204" pitchFamily="34" charset="0"/>
              </a:rPr>
              <a:t>:1) The </a:t>
            </a: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cranial nerves (face and head); 2) The upper limbs (examination of the arms) and 3) The lower limbs (examination of the legs).</a:t>
            </a:r>
          </a:p>
          <a:p>
            <a:pPr marL="342900" indent="-342900">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Each component was first demonstrated to the students by the neurology educator. Students were then invited up individually to perform the examination themselves. Support was provided both by the neurology educator and by students not directly examining who were encouraged to provide suggestions and advice. </a:t>
            </a:r>
          </a:p>
          <a:p>
            <a:pPr marL="342900" indent="-342900">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The students were at a later session formally examined with each one being assessed on one of the 3 components. The neurology educator used a peer reviewed/approved marking rubric for the assessments. .</a:t>
            </a:r>
          </a:p>
          <a:p>
            <a:pPr marL="342900" indent="-342900">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In addition, an optional feedback form based on a UCL Ethics supplied template was completed by the iBSc students to ascertain how helpful they found the experience of learning clinical neurology examination via use of the standardised patient. </a:t>
            </a:r>
          </a:p>
          <a:p>
            <a:pPr marL="342900" indent="-342900">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63560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A1BD9-C731-D3B5-3E5B-CBE6F8CE9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154CD-02A5-8C8E-6C14-83551DF2F854}"/>
              </a:ext>
            </a:extLst>
          </p:cNvPr>
          <p:cNvSpPr>
            <a:spLocks noGrp="1"/>
          </p:cNvSpPr>
          <p:nvPr>
            <p:ph type="title"/>
          </p:nvPr>
        </p:nvSpPr>
        <p:spPr>
          <a:xfrm>
            <a:off x="414103" y="-321222"/>
            <a:ext cx="11363794" cy="1325563"/>
          </a:xfrm>
        </p:spPr>
        <p:txBody>
          <a:bodyPr>
            <a:normAutofit/>
          </a:bodyPr>
          <a:lstStyle/>
          <a:p>
            <a:r>
              <a:rPr lang="en-US" sz="3200" dirty="0">
                <a:latin typeface="Arial" panose="020B0604020202020204" pitchFamily="34" charset="0"/>
                <a:cs typeface="Arial" panose="020B0604020202020204" pitchFamily="34" charset="0"/>
              </a:rPr>
              <a:t>Methods: The Feedback form questions</a:t>
            </a:r>
          </a:p>
        </p:txBody>
      </p:sp>
      <p:sp>
        <p:nvSpPr>
          <p:cNvPr id="5" name="Content Placeholder 4">
            <a:extLst>
              <a:ext uri="{FF2B5EF4-FFF2-40B4-BE49-F238E27FC236}">
                <a16:creationId xmlns:a16="http://schemas.microsoft.com/office/drawing/2014/main" id="{89CDFDE6-A659-CB2E-6603-31D4A2D0EF08}"/>
              </a:ext>
            </a:extLst>
          </p:cNvPr>
          <p:cNvSpPr>
            <a:spLocks noGrp="1"/>
          </p:cNvSpPr>
          <p:nvPr>
            <p:ph idx="1"/>
          </p:nvPr>
        </p:nvSpPr>
        <p:spPr>
          <a:xfrm>
            <a:off x="0" y="1420891"/>
            <a:ext cx="12192000" cy="4667250"/>
          </a:xfrm>
        </p:spPr>
        <p:txBody>
          <a:bodyPr>
            <a:noAutofit/>
          </a:bodyPr>
          <a:lstStyle/>
          <a:p>
            <a:pPr marL="0" lvl="0" indent="0">
              <a:buNone/>
              <a:tabLst>
                <a:tab pos="457200" algn="l"/>
              </a:tabLst>
            </a:pPr>
            <a:r>
              <a:rPr lang="en-GB" sz="18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62737EFA-96AD-62D9-1268-AC17265335CD}"/>
              </a:ext>
            </a:extLst>
          </p:cNvPr>
          <p:cNvSpPr txBox="1">
            <a:spLocks/>
          </p:cNvSpPr>
          <p:nvPr/>
        </p:nvSpPr>
        <p:spPr>
          <a:xfrm>
            <a:off x="0" y="1004341"/>
            <a:ext cx="11947161" cy="5637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pic>
        <p:nvPicPr>
          <p:cNvPr id="8" name="Picture 7">
            <a:extLst>
              <a:ext uri="{FF2B5EF4-FFF2-40B4-BE49-F238E27FC236}">
                <a16:creationId xmlns:a16="http://schemas.microsoft.com/office/drawing/2014/main" id="{2CC73639-C18F-B6A1-0444-3F5BDB14C851}"/>
              </a:ext>
            </a:extLst>
          </p:cNvPr>
          <p:cNvPicPr>
            <a:picLocks noChangeAspect="1"/>
          </p:cNvPicPr>
          <p:nvPr/>
        </p:nvPicPr>
        <p:blipFill>
          <a:blip r:embed="rId2"/>
          <a:stretch>
            <a:fillRect/>
          </a:stretch>
        </p:blipFill>
        <p:spPr>
          <a:xfrm>
            <a:off x="866274" y="1004341"/>
            <a:ext cx="6914461" cy="5802422"/>
          </a:xfrm>
          <a:prstGeom prst="rect">
            <a:avLst/>
          </a:prstGeom>
        </p:spPr>
      </p:pic>
    </p:spTree>
    <p:extLst>
      <p:ext uri="{BB962C8B-B14F-4D97-AF65-F5344CB8AC3E}">
        <p14:creationId xmlns:p14="http://schemas.microsoft.com/office/powerpoint/2010/main" val="3878441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002A3-B029-816F-5C26-64BDA4E33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A6054-1A71-556C-E971-FC6EE4303B10}"/>
              </a:ext>
            </a:extLst>
          </p:cNvPr>
          <p:cNvSpPr>
            <a:spLocks noGrp="1"/>
          </p:cNvSpPr>
          <p:nvPr>
            <p:ph type="title"/>
          </p:nvPr>
        </p:nvSpPr>
        <p:spPr>
          <a:xfrm>
            <a:off x="414103" y="-114561"/>
            <a:ext cx="11363794" cy="1325563"/>
          </a:xfrm>
        </p:spPr>
        <p:txBody>
          <a:bodyPr>
            <a:normAutofit/>
          </a:bodyPr>
          <a:lstStyle/>
          <a:p>
            <a:r>
              <a:rPr lang="en-US" sz="3600" dirty="0">
                <a:latin typeface="Arial" panose="020B0604020202020204" pitchFamily="34" charset="0"/>
                <a:cs typeface="Arial" panose="020B0604020202020204" pitchFamily="34" charset="0"/>
              </a:rPr>
              <a:t>Results: Quantitative</a:t>
            </a:r>
          </a:p>
        </p:txBody>
      </p:sp>
      <p:sp>
        <p:nvSpPr>
          <p:cNvPr id="5" name="Content Placeholder 4">
            <a:extLst>
              <a:ext uri="{FF2B5EF4-FFF2-40B4-BE49-F238E27FC236}">
                <a16:creationId xmlns:a16="http://schemas.microsoft.com/office/drawing/2014/main" id="{B42DF80A-FE7C-9300-9FF0-6358A3592551}"/>
              </a:ext>
            </a:extLst>
          </p:cNvPr>
          <p:cNvSpPr>
            <a:spLocks noGrp="1"/>
          </p:cNvSpPr>
          <p:nvPr>
            <p:ph idx="1"/>
          </p:nvPr>
        </p:nvSpPr>
        <p:spPr>
          <a:xfrm>
            <a:off x="0" y="1420891"/>
            <a:ext cx="12192000" cy="4667250"/>
          </a:xfrm>
        </p:spPr>
        <p:txBody>
          <a:bodyPr>
            <a:noAutofit/>
          </a:bodyPr>
          <a:lstStyle/>
          <a:p>
            <a:pPr marL="0" lvl="0" indent="0">
              <a:buNone/>
              <a:tabLst>
                <a:tab pos="457200" algn="l"/>
              </a:tabLst>
            </a:pPr>
            <a:r>
              <a:rPr lang="en-GB" sz="18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DDC9EE49-33C0-49F6-88AE-09BF9DA82500}"/>
              </a:ext>
            </a:extLst>
          </p:cNvPr>
          <p:cNvSpPr txBox="1">
            <a:spLocks/>
          </p:cNvSpPr>
          <p:nvPr/>
        </p:nvSpPr>
        <p:spPr>
          <a:xfrm>
            <a:off x="0" y="1004341"/>
            <a:ext cx="11947161" cy="56373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All 11 students demonstrated excellent recall and practical performance of the neurology clinical examination as assessed by the neurology educator using the peer-reviewed marking rubrics</a:t>
            </a:r>
          </a:p>
          <a:p>
            <a:pPr marL="342900" indent="-342900">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All iBSc students competed the feedback questionnaires.</a:t>
            </a:r>
          </a:p>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The key quantitative result from the feedback questionnaires compared student views before and after the teaching with standardised patients:</a:t>
            </a:r>
          </a:p>
          <a:p>
            <a:pPr marL="342900" indent="-342900">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Comparing the question: </a:t>
            </a:r>
          </a:p>
          <a:p>
            <a:pPr marL="342900" indent="-342900">
              <a:tabLst>
                <a:tab pos="457200" algn="l"/>
              </a:tabLst>
            </a:pPr>
            <a:r>
              <a:rPr lang="en-GB" sz="2100" i="1" dirty="0">
                <a:solidFill>
                  <a:srgbClr val="212121"/>
                </a:solidFill>
                <a:latin typeface="Arial" panose="020B0604020202020204" pitchFamily="34" charset="0"/>
                <a:ea typeface="Times New Roman" panose="02020603050405020304" pitchFamily="18" charset="0"/>
                <a:cs typeface="Arial" panose="020B0604020202020204" pitchFamily="34" charset="0"/>
              </a:rPr>
              <a:t>‘How difficult did you think it would be on a scale of 0-10 (0 not difficult at all; 10 very difficult)?’ </a:t>
            </a:r>
          </a:p>
          <a:p>
            <a:pPr marL="0" indent="0">
              <a:buNone/>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     ….with the question: </a:t>
            </a:r>
            <a:r>
              <a:rPr lang="en-GB" sz="2100" i="1" dirty="0">
                <a:solidFill>
                  <a:srgbClr val="212121"/>
                </a:solidFill>
                <a:latin typeface="Arial" panose="020B0604020202020204" pitchFamily="34" charset="0"/>
                <a:ea typeface="Times New Roman" panose="02020603050405020304" pitchFamily="18" charset="0"/>
                <a:cs typeface="Arial" panose="020B0604020202020204" pitchFamily="34" charset="0"/>
              </a:rPr>
              <a:t> ‘Thinking after the clinical neurology examination teaching, please can you     </a:t>
            </a:r>
          </a:p>
          <a:p>
            <a:pPr marL="0" indent="0">
              <a:buNone/>
              <a:tabLst>
                <a:tab pos="457200" algn="l"/>
              </a:tabLst>
            </a:pPr>
            <a:r>
              <a:rPr lang="en-GB" sz="2100" i="1" dirty="0">
                <a:solidFill>
                  <a:srgbClr val="212121"/>
                </a:solidFill>
                <a:latin typeface="Arial" panose="020B0604020202020204" pitchFamily="34" charset="0"/>
                <a:ea typeface="Times New Roman" panose="02020603050405020304" pitchFamily="18" charset="0"/>
                <a:cs typeface="Arial" panose="020B0604020202020204" pitchFamily="34" charset="0"/>
              </a:rPr>
              <a:t>     say how difficult did you find it on a scale of 0-10 (0 not difficult at all; 10 very difficult)?’</a:t>
            </a:r>
          </a:p>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342900" indent="-342900">
              <a:tabLst>
                <a:tab pos="457200" algn="l"/>
              </a:tabLst>
            </a:pPr>
            <a:r>
              <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rPr>
              <a:t>The actual clinical examination using standardised patients was felt to be significantly less difficult than anticipated beforehand by students (p=0.027; 2-tailed paired t-test).</a:t>
            </a:r>
          </a:p>
          <a:p>
            <a:pPr marL="0" indent="0">
              <a:buNone/>
              <a:tabLst>
                <a:tab pos="457200" algn="l"/>
              </a:tabLst>
            </a:pPr>
            <a:endParaRPr lang="en-GB" sz="2100" dirty="0">
              <a:solidFill>
                <a:srgbClr val="21212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229144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TotalTime>
  <Words>2651</Words>
  <Application>Microsoft Office PowerPoint</Application>
  <PresentationFormat>Widescreen</PresentationFormat>
  <Paragraphs>121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Helvetica Neue</vt:lpstr>
      <vt:lpstr>Times New Roman</vt:lpstr>
      <vt:lpstr>Office Theme</vt:lpstr>
      <vt:lpstr>PowerPoint Presentation</vt:lpstr>
      <vt:lpstr>Introduction to actors in medical teaching:</vt:lpstr>
      <vt:lpstr>Introduction to actors in medical teaching, continued</vt:lpstr>
      <vt:lpstr>Evidence for standardised patients in medical teaching</vt:lpstr>
      <vt:lpstr>Teaching the Neurology Clinical Examination Part 1</vt:lpstr>
      <vt:lpstr>Teaching the Neurology Clinical Examination Part 2</vt:lpstr>
      <vt:lpstr>Methods:</vt:lpstr>
      <vt:lpstr>Methods: The Feedback form questions</vt:lpstr>
      <vt:lpstr>Results: Quantitative</vt:lpstr>
      <vt:lpstr>Results: Qualitative </vt:lpstr>
      <vt:lpstr>Conclusion</vt:lpstr>
      <vt:lpstr>Thank you…</vt:lpstr>
      <vt:lpstr>References</vt:lpstr>
      <vt:lpstr>References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Malik, Zahra</dc:creator>
  <cp:lastModifiedBy>Young, Tim</cp:lastModifiedBy>
  <cp:revision>5</cp:revision>
  <dcterms:created xsi:type="dcterms:W3CDTF">2024-03-28T11:40:46Z</dcterms:created>
  <dcterms:modified xsi:type="dcterms:W3CDTF">2024-04-04T08:01:05Z</dcterms:modified>
</cp:coreProperties>
</file>