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Ref idx="minor">
          <a:srgbClr val="000000"/>
        </a:fontRef>
        <a:srgbClr val="000000"/>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rgbClr val="D7DFE2"/>
          </a:solidFill>
        </a:fill>
      </a:tcStyle>
    </a:wholeTbl>
    <a:band2H>
      <a:tcTxStyle b="def" i="def"/>
      <a:tcStyle>
        <a:tcBdr/>
        <a:fill>
          <a:solidFill>
            <a:srgbClr val="ECF0F1"/>
          </a:solidFill>
        </a:fill>
      </a:tcStyle>
    </a:band2H>
    <a:firstCol>
      <a:tcTxStyle b="on" i="on">
        <a:fontRef idx="minor">
          <a:schemeClr val="accent3">
            <a:lumOff val="44000"/>
          </a:schemeClr>
        </a:fontRef>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1"/>
          </a:solidFill>
        </a:fill>
      </a:tcStyle>
    </a:firstCol>
    <a:lastRow>
      <a:tcTxStyle b="on" i="on">
        <a:fontRef idx="minor">
          <a:schemeClr val="accent3">
            <a:lumOff val="44000"/>
          </a:schemeClr>
        </a:fontRef>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381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1"/>
          </a:solidFill>
        </a:fill>
      </a:tcStyle>
    </a:lastRow>
    <a:firstRow>
      <a:tcTxStyle b="on" i="on">
        <a:fontRef idx="minor">
          <a:schemeClr val="accent3">
            <a:lumOff val="44000"/>
          </a:schemeClr>
        </a:fontRef>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381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1"/>
          </a:solidFill>
        </a:fill>
      </a:tcStyle>
    </a:firstRow>
  </a:tblStyle>
  <a:tblStyle styleId="{C7B018BB-80A7-4F77-B60F-C8B233D01FF8}" styleName="">
    <a:tblBg/>
    <a:wholeTbl>
      <a:tcTxStyle b="on" i="on">
        <a:fontRef idx="minor">
          <a:srgbClr val="000000"/>
        </a:fontRef>
        <a:srgbClr val="000000"/>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3">
              <a:lumOff val="44000"/>
            </a:schemeClr>
          </a:solidFill>
        </a:fill>
      </a:tcStyle>
    </a:wholeTbl>
    <a:band2H>
      <a:tcTxStyle b="def" i="def"/>
      <a:tcStyle>
        <a:tcBdr/>
        <a:fill>
          <a:solidFill>
            <a:schemeClr val="accent3">
              <a:lumOff val="44000"/>
            </a:schemeClr>
          </a:solidFill>
        </a:fill>
      </a:tcStyle>
    </a:band2H>
    <a:firstCol>
      <a:tcTxStyle b="on" i="on">
        <a:fontRef idx="minor">
          <a:schemeClr val="accent3">
            <a:lumOff val="44000"/>
          </a:schemeClr>
        </a:fontRef>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3">
              <a:lumOff val="44000"/>
            </a:schemeClr>
          </a:solidFill>
        </a:fill>
      </a:tcStyle>
    </a:firstCol>
    <a:lastRow>
      <a:tcTxStyle b="on" i="on">
        <a:fontRef idx="minor">
          <a:schemeClr val="accent3">
            <a:lumOff val="44000"/>
          </a:schemeClr>
        </a:fontRef>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381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3">
              <a:lumOff val="44000"/>
            </a:schemeClr>
          </a:solidFill>
        </a:fill>
      </a:tcStyle>
    </a:lastRow>
    <a:firstRow>
      <a:tcTxStyle b="on" i="on">
        <a:fontRef idx="minor">
          <a:schemeClr val="accent3">
            <a:lumOff val="44000"/>
          </a:schemeClr>
        </a:fontRef>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381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3">
              <a:lumOff val="44000"/>
            </a:schemeClr>
          </a:solidFill>
        </a:fill>
      </a:tcStyle>
    </a:firstRow>
  </a:tblStyle>
  <a:tblStyle styleId="{EEE7283C-3CF3-47DC-8721-378D4A62B228}" styleName="">
    <a:tblBg/>
    <a:wholeTbl>
      <a:tcTxStyle b="on" i="on">
        <a:fontRef idx="minor">
          <a:srgbClr val="000000"/>
        </a:fontRef>
        <a:srgbClr val="000000"/>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rgbClr val="CACDCF"/>
          </a:solidFill>
        </a:fill>
      </a:tcStyle>
    </a:wholeTbl>
    <a:band2H>
      <a:tcTxStyle b="def" i="def"/>
      <a:tcStyle>
        <a:tcBdr/>
        <a:fill>
          <a:solidFill>
            <a:srgbClr val="E6E8E8"/>
          </a:solidFill>
        </a:fill>
      </a:tcStyle>
    </a:band2H>
    <a:firstCol>
      <a:tcTxStyle b="on" i="on">
        <a:fontRef idx="minor">
          <a:schemeClr val="accent3">
            <a:lumOff val="44000"/>
          </a:schemeClr>
        </a:fontRef>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6"/>
          </a:solidFill>
        </a:fill>
      </a:tcStyle>
    </a:firstCol>
    <a:lastRow>
      <a:tcTxStyle b="on" i="on">
        <a:fontRef idx="minor">
          <a:schemeClr val="accent3">
            <a:lumOff val="44000"/>
          </a:schemeClr>
        </a:fontRef>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381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6"/>
          </a:solidFill>
        </a:fill>
      </a:tcStyle>
    </a:lastRow>
    <a:firstRow>
      <a:tcTxStyle b="on" i="on">
        <a:fontRef idx="minor">
          <a:schemeClr val="accent3">
            <a:lumOff val="44000"/>
          </a:schemeClr>
        </a:fontRef>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381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6"/>
          </a:solidFill>
        </a:fill>
      </a:tcStyle>
    </a:firstRow>
  </a:tblStyle>
  <a:tblStyle styleId="{CF821DB8-F4EB-4A41-A1BA-3FCAFE7338EE}" styleName="">
    <a:tblBg/>
    <a:wholeTbl>
      <a:tcTxStyle b="on" i="on">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chemeClr val="accent3">
              <a:lumOff val="44000"/>
            </a:schemeClr>
          </a:solidFill>
        </a:fill>
      </a:tcStyle>
    </a:band2H>
    <a:firstCol>
      <a:tcTxStyle b="on" i="on">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n">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n">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n" i="on">
        <a:fontRef idx="minor">
          <a:srgbClr val="000000"/>
        </a:fontRef>
        <a:srgbClr val="000000"/>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rgbClr val="CACACA"/>
          </a:solidFill>
        </a:fill>
      </a:tcStyle>
    </a:wholeTbl>
    <a:band2H>
      <a:tcTxStyle b="def" i="def"/>
      <a:tcStyle>
        <a:tcBdr/>
        <a:fill>
          <a:solidFill>
            <a:srgbClr val="E6E6E6"/>
          </a:solidFill>
        </a:fill>
      </a:tcStyle>
    </a:band2H>
    <a:firstCol>
      <a:tcTxStyle b="on" i="on">
        <a:fontRef idx="minor">
          <a:schemeClr val="accent3">
            <a:lumOff val="44000"/>
          </a:schemeClr>
        </a:fontRef>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rgbClr val="000000"/>
          </a:solidFill>
        </a:fill>
      </a:tcStyle>
    </a:firstCol>
    <a:lastRow>
      <a:tcTxStyle b="on" i="on">
        <a:fontRef idx="minor">
          <a:schemeClr val="accent3">
            <a:lumOff val="44000"/>
          </a:schemeClr>
        </a:fontRef>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381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rgbClr val="000000"/>
          </a:solidFill>
        </a:fill>
      </a:tcStyle>
    </a:lastRow>
    <a:firstRow>
      <a:tcTxStyle b="on" i="on">
        <a:fontRef idx="minor">
          <a:schemeClr val="accent3">
            <a:lumOff val="44000"/>
          </a:schemeClr>
        </a:fontRef>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381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rgbClr val="000000"/>
          </a:solidFill>
        </a:fill>
      </a:tcStyle>
    </a:firstRow>
  </a:tblStyle>
  <a:tblStyle styleId="{2708684C-4D16-4618-839F-0558EEFCDFE6}" styleName="">
    <a:tblBg/>
    <a:wholeTb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chemeClr val="accent3">
              <a:lumOff val="44000"/>
            </a:schemeClr>
          </a:solidFill>
        </a:fill>
      </a:tcStyle>
    </a:band2H>
    <a:firstCo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30" name="Shape 30"/>
          <p:cNvSpPr/>
          <p:nvPr>
            <p:ph type="sldImg"/>
          </p:nvPr>
        </p:nvSpPr>
        <p:spPr>
          <a:xfrm>
            <a:off x="1143000" y="685800"/>
            <a:ext cx="4572000" cy="3429000"/>
          </a:xfrm>
          <a:prstGeom prst="rect">
            <a:avLst/>
          </a:prstGeom>
        </p:spPr>
        <p:txBody>
          <a:bodyPr/>
          <a:lstStyle/>
          <a:p>
            <a:pPr/>
          </a:p>
        </p:txBody>
      </p:sp>
      <p:sp>
        <p:nvSpPr>
          <p:cNvPr id="31" name="Shape 3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a:defRPr>
    </a:lvl1pPr>
    <a:lvl2pPr indent="228600" defTabSz="457200" latinLnBrk="0">
      <a:lnSpc>
        <a:spcPct val="117999"/>
      </a:lnSpc>
      <a:defRPr sz="2200">
        <a:latin typeface="+mn-lt"/>
        <a:ea typeface="+mn-ea"/>
        <a:cs typeface="+mn-cs"/>
        <a:sym typeface="Helvetica"/>
      </a:defRPr>
    </a:lvl2pPr>
    <a:lvl3pPr indent="457200" defTabSz="457200" latinLnBrk="0">
      <a:lnSpc>
        <a:spcPct val="117999"/>
      </a:lnSpc>
      <a:defRPr sz="2200">
        <a:latin typeface="+mn-lt"/>
        <a:ea typeface="+mn-ea"/>
        <a:cs typeface="+mn-cs"/>
        <a:sym typeface="Helvetica"/>
      </a:defRPr>
    </a:lvl3pPr>
    <a:lvl4pPr indent="685800" defTabSz="457200" latinLnBrk="0">
      <a:lnSpc>
        <a:spcPct val="117999"/>
      </a:lnSpc>
      <a:defRPr sz="2200">
        <a:latin typeface="+mn-lt"/>
        <a:ea typeface="+mn-ea"/>
        <a:cs typeface="+mn-cs"/>
        <a:sym typeface="Helvetica"/>
      </a:defRPr>
    </a:lvl4pPr>
    <a:lvl5pPr indent="914400" defTabSz="457200" latinLnBrk="0">
      <a:lnSpc>
        <a:spcPct val="117999"/>
      </a:lnSpc>
      <a:defRPr sz="2200">
        <a:latin typeface="+mn-lt"/>
        <a:ea typeface="+mn-ea"/>
        <a:cs typeface="+mn-cs"/>
        <a:sym typeface="Helvetica"/>
      </a:defRPr>
    </a:lvl5pPr>
    <a:lvl6pPr indent="1143000" defTabSz="457200" latinLnBrk="0">
      <a:lnSpc>
        <a:spcPct val="117999"/>
      </a:lnSpc>
      <a:defRPr sz="2200">
        <a:latin typeface="+mn-lt"/>
        <a:ea typeface="+mn-ea"/>
        <a:cs typeface="+mn-cs"/>
        <a:sym typeface="Helvetica"/>
      </a:defRPr>
    </a:lvl6pPr>
    <a:lvl7pPr indent="1371600" defTabSz="457200" latinLnBrk="0">
      <a:lnSpc>
        <a:spcPct val="117999"/>
      </a:lnSpc>
      <a:defRPr sz="2200">
        <a:latin typeface="+mn-lt"/>
        <a:ea typeface="+mn-ea"/>
        <a:cs typeface="+mn-cs"/>
        <a:sym typeface="Helvetica"/>
      </a:defRPr>
    </a:lvl7pPr>
    <a:lvl8pPr indent="1600200" defTabSz="457200" latinLnBrk="0">
      <a:lnSpc>
        <a:spcPct val="117999"/>
      </a:lnSpc>
      <a:defRPr sz="2200">
        <a:latin typeface="+mn-lt"/>
        <a:ea typeface="+mn-ea"/>
        <a:cs typeface="+mn-cs"/>
        <a:sym typeface="Helvetica"/>
      </a:defRPr>
    </a:lvl8pPr>
    <a:lvl9pPr indent="1828800" defTabSz="457200" latinLnBrk="0">
      <a:lnSpc>
        <a:spcPct val="117999"/>
      </a:lnSpc>
      <a:defRPr sz="2200">
        <a:latin typeface="+mn-lt"/>
        <a:ea typeface="+mn-ea"/>
        <a:cs typeface="+mn-cs"/>
        <a:sym typeface="Helvetica"/>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 Id="rId3" Type="http://schemas.openxmlformats.org/officeDocument/2006/relationships/hyperlink" Target="https://blogs.soas.ac.uk/decolonisingsoas/" TargetMode="External"/><Relationship Id="rId4" Type="http://schemas.openxmlformats.org/officeDocument/2006/relationships/hyperlink" Target="https://www.ucl.ac.uk/teaching-learning/sites/teaching-learning/files/bame_awarding_gap_toolkit_2020.pdf" TargetMode="External"/></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 Id="rId3" Type="http://schemas.openxmlformats.org/officeDocument/2006/relationships/hyperlink" Target="https://www.menti.com/i49bcm8z5d" TargetMode="External"/><Relationship Id="rId4" Type="http://schemas.openxmlformats.org/officeDocument/2006/relationships/hyperlink" Target="https://www.mentimeter.com/s/8a666caad1c9a9c571340d4bb8a24301/9787e640239b" TargetMode="External"/></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 Id="rId3" Type="http://schemas.openxmlformats.org/officeDocument/2006/relationships/hyperlink" Target="https://www.menti.com/i49bcm8z5d" TargetMode="External"/><Relationship Id="rId4" Type="http://schemas.openxmlformats.org/officeDocument/2006/relationships/hyperlink" Target="https://www.mentimeter.com/s/8a666caad1c9a9c571340d4bb8a24301/9787e640239b" TargetMode="External"/></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 Id="rId3" Type="http://schemas.openxmlformats.org/officeDocument/2006/relationships/hyperlink" Target="https://www.menti.com/i49bcm8z5d" TargetMode="External"/><Relationship Id="rId4" Type="http://schemas.openxmlformats.org/officeDocument/2006/relationships/hyperlink" Target="https://www.mentimeter.com/s/8a666caad1c9a9c571340d4bb8a24301/9787e640239b" TargetMode="External"/></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 Id="rId3" Type="http://schemas.openxmlformats.org/officeDocument/2006/relationships/hyperlink" Target="https://www.menti.com/i49bcm8z5d" TargetMode="External"/></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 Id="rId3" Type="http://schemas.openxmlformats.org/officeDocument/2006/relationships/hyperlink" Target="https://www.menti.com/i49bcm8z5d" TargetMode="External"/></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 Id="rId3" Type="http://schemas.openxmlformats.org/officeDocument/2006/relationships/hyperlink" Target="https://blogs.soas.ac.uk/decolonisingsoas/" TargetMode="External"/><Relationship Id="rId4" Type="http://schemas.openxmlformats.org/officeDocument/2006/relationships/hyperlink" Target="https://www.ucl.ac.uk/teaching-learning/sites/teaching-learning/files/bame_awarding_gap_toolkit_2020.pdf" TargetMode="External"/></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 name="Shape 38"/>
          <p:cNvSpPr/>
          <p:nvPr>
            <p:ph type="sldImg"/>
          </p:nvPr>
        </p:nvSpPr>
        <p:spPr>
          <a:prstGeom prst="rect">
            <a:avLst/>
          </a:prstGeom>
        </p:spPr>
        <p:txBody>
          <a:bodyPr/>
          <a:lstStyle/>
          <a:p>
            <a:pPr/>
          </a:p>
        </p:txBody>
      </p:sp>
      <p:sp>
        <p:nvSpPr>
          <p:cNvPr id="39" name="Shape 39"/>
          <p:cNvSpPr/>
          <p:nvPr>
            <p:ph type="body" sz="quarter" idx="1"/>
          </p:nvPr>
        </p:nvSpPr>
        <p:spPr>
          <a:prstGeom prst="rect">
            <a:avLst/>
          </a:prstGeom>
        </p:spPr>
        <p:txBody>
          <a:bodyPr/>
          <a:lstStyle/>
          <a:p>
            <a:pPr/>
            <a:r>
              <a:t>Introduce self and acknowledge limits</a:t>
            </a:r>
          </a:p>
          <a:p>
            <a:pPr/>
            <a:r>
              <a:t>	- not didactic</a:t>
            </a:r>
          </a:p>
          <a:p>
            <a:pPr/>
            <a:r>
              <a:t>	- focus on shared vision and next steps</a:t>
            </a:r>
          </a:p>
          <a:p>
            <a:pPr/>
            <a:r>
              <a:t>This is not a space for debate, intended to be a springboard for actions. There are many excellent resources available, particularly the </a:t>
            </a:r>
            <a:r>
              <a:rPr u="sng">
                <a:solidFill>
                  <a:srgbClr val="459CBD"/>
                </a:solidFill>
                <a:uFill>
                  <a:solidFill>
                    <a:srgbClr val="459CBD"/>
                  </a:solidFill>
                </a:uFill>
                <a:hlinkClick r:id="rId3" invalidUrl="" action="" tgtFrame="" tooltip="" history="1" highlightClick="0" endSnd="0"/>
              </a:rPr>
              <a:t>SOAS decolonising</a:t>
            </a:r>
            <a:r>
              <a:t> project or the </a:t>
            </a:r>
            <a:r>
              <a:rPr u="sng">
                <a:solidFill>
                  <a:srgbClr val="459CBD"/>
                </a:solidFill>
                <a:uFill>
                  <a:solidFill>
                    <a:srgbClr val="459CBD"/>
                  </a:solidFill>
                </a:uFill>
                <a:hlinkClick r:id="rId4" invalidUrl="" action="" tgtFrame="" tooltip="" history="1" highlightClick="0" endSnd="0"/>
              </a:rPr>
              <a:t>UCL BAME Awarding Gap toolkit</a:t>
            </a:r>
            <a:r>
              <a:t>.</a:t>
            </a:r>
          </a:p>
          <a:p>
            <a:pPr/>
            <a:r>
              <a:t>This workshop is inevitably horribly incomplete in its brief scope.</a:t>
            </a:r>
          </a:p>
          <a:p>
            <a:pPr/>
            <a:r>
              <a:t>Timing 5/60</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2" name="Shape 92"/>
          <p:cNvSpPr/>
          <p:nvPr>
            <p:ph type="sldImg"/>
          </p:nvPr>
        </p:nvSpPr>
        <p:spPr>
          <a:prstGeom prst="rect">
            <a:avLst/>
          </a:prstGeom>
        </p:spPr>
        <p:txBody>
          <a:bodyPr/>
          <a:lstStyle/>
          <a:p>
            <a:pPr/>
          </a:p>
        </p:txBody>
      </p:sp>
      <p:sp>
        <p:nvSpPr>
          <p:cNvPr id="93" name="Shape 93"/>
          <p:cNvSpPr/>
          <p:nvPr>
            <p:ph type="body" sz="quarter" idx="1"/>
          </p:nvPr>
        </p:nvSpPr>
        <p:spPr>
          <a:prstGeom prst="rect">
            <a:avLst/>
          </a:prstGeom>
        </p:spPr>
        <p:txBody>
          <a:bodyPr/>
          <a:lstStyle/>
          <a:p>
            <a:pPr/>
            <a:r>
              <a:t>Menti </a:t>
            </a:r>
            <a:r>
              <a:rPr u="sng">
                <a:solidFill>
                  <a:srgbClr val="459CBD"/>
                </a:solidFill>
                <a:uFill>
                  <a:solidFill>
                    <a:srgbClr val="459CBD"/>
                  </a:solidFill>
                </a:uFill>
                <a:hlinkClick r:id="rId3" invalidUrl="" action="" tgtFrame="" tooltip="" history="1" highlightClick="0" endSnd="0"/>
              </a:rPr>
              <a:t>https://www.menti.com/i49bcm8z5d</a:t>
            </a:r>
          </a:p>
          <a:p>
            <a:pPr/>
            <a:r>
              <a:t>Results </a:t>
            </a:r>
            <a:r>
              <a:rPr u="sng">
                <a:solidFill>
                  <a:srgbClr val="459CBD"/>
                </a:solidFill>
                <a:uFill>
                  <a:solidFill>
                    <a:srgbClr val="459CBD"/>
                  </a:solidFill>
                </a:uFill>
                <a:hlinkClick r:id="rId4" invalidUrl="" action="" tgtFrame="" tooltip="" history="1" highlightClick="0" endSnd="0"/>
              </a:rPr>
              <a:t>https://www.mentimeter.com/s/8a666caad1c9a9c571340d4bb8a24301/9787e640239b</a:t>
            </a:r>
          </a:p>
          <a:p>
            <a:pPr/>
          </a:p>
          <a:p>
            <a:pPr/>
            <a:r>
              <a:t>Take a couple of suggestions from plenary for 5 minutes then set up disciplinary breakout groups</a:t>
            </a:r>
          </a:p>
          <a:p>
            <a:pPr/>
          </a:p>
          <a:p>
            <a:pPr/>
            <a:r>
              <a:t>Timing 22/75</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8" name="Shape 98"/>
          <p:cNvSpPr/>
          <p:nvPr>
            <p:ph type="sldImg"/>
          </p:nvPr>
        </p:nvSpPr>
        <p:spPr>
          <a:prstGeom prst="rect">
            <a:avLst/>
          </a:prstGeom>
        </p:spPr>
        <p:txBody>
          <a:bodyPr/>
          <a:lstStyle/>
          <a:p>
            <a:pPr/>
          </a:p>
        </p:txBody>
      </p:sp>
      <p:sp>
        <p:nvSpPr>
          <p:cNvPr id="99" name="Shape 99"/>
          <p:cNvSpPr/>
          <p:nvPr>
            <p:ph type="body" sz="quarter" idx="1"/>
          </p:nvPr>
        </p:nvSpPr>
        <p:spPr>
          <a:prstGeom prst="rect">
            <a:avLst/>
          </a:prstGeom>
        </p:spPr>
        <p:txBody>
          <a:bodyPr/>
          <a:lstStyle/>
          <a:p>
            <a:pPr/>
            <a:r>
              <a:t>Open menti first so you have it handy. </a:t>
            </a:r>
          </a:p>
          <a:p>
            <a:pPr/>
            <a:r>
              <a:t>Form breakout groups by discipline and add to the menti during those groups. 10 minutes.</a:t>
            </a:r>
          </a:p>
          <a:p>
            <a:pPr/>
            <a:r>
              <a:t>Timing 32/75</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4" name="Shape 104"/>
          <p:cNvSpPr/>
          <p:nvPr>
            <p:ph type="sldImg"/>
          </p:nvPr>
        </p:nvSpPr>
        <p:spPr>
          <a:prstGeom prst="rect">
            <a:avLst/>
          </a:prstGeom>
        </p:spPr>
        <p:txBody>
          <a:bodyPr/>
          <a:lstStyle/>
          <a:p>
            <a:pPr/>
          </a:p>
        </p:txBody>
      </p:sp>
      <p:sp>
        <p:nvSpPr>
          <p:cNvPr id="105" name="Shape 105"/>
          <p:cNvSpPr/>
          <p:nvPr>
            <p:ph type="body" sz="quarter" idx="1"/>
          </p:nvPr>
        </p:nvSpPr>
        <p:spPr>
          <a:prstGeom prst="rect">
            <a:avLst/>
          </a:prstGeom>
        </p:spPr>
        <p:txBody>
          <a:bodyPr/>
          <a:lstStyle/>
          <a:p>
            <a:pPr/>
            <a:r>
              <a:t>We will circulate these – better to try to do one than build a big plan for many. Then do another one…</a:t>
            </a:r>
          </a:p>
          <a:p>
            <a:pPr/>
            <a:r>
              <a:t>Timing: 42/75</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0" name="Shape 110"/>
          <p:cNvSpPr/>
          <p:nvPr>
            <p:ph type="sldImg"/>
          </p:nvPr>
        </p:nvSpPr>
        <p:spPr>
          <a:prstGeom prst="rect">
            <a:avLst/>
          </a:prstGeom>
        </p:spPr>
        <p:txBody>
          <a:bodyPr/>
          <a:lstStyle/>
          <a:p>
            <a:pPr/>
          </a:p>
        </p:txBody>
      </p:sp>
      <p:sp>
        <p:nvSpPr>
          <p:cNvPr id="111" name="Shape 111"/>
          <p:cNvSpPr/>
          <p:nvPr>
            <p:ph type="body" sz="quarter" idx="1"/>
          </p:nvPr>
        </p:nvSpPr>
        <p:spPr>
          <a:prstGeom prst="rect">
            <a:avLst/>
          </a:prstGeom>
        </p:spPr>
        <p:txBody>
          <a:bodyPr/>
          <a:lstStyle/>
          <a:p>
            <a:pPr/>
            <a:r>
              <a:t>Menti </a:t>
            </a:r>
            <a:r>
              <a:rPr u="sng">
                <a:solidFill>
                  <a:srgbClr val="459CBD"/>
                </a:solidFill>
                <a:uFill>
                  <a:solidFill>
                    <a:srgbClr val="459CBD"/>
                  </a:solidFill>
                </a:uFill>
                <a:hlinkClick r:id="rId3" invalidUrl="" action="" tgtFrame="" tooltip="" history="1" highlightClick="0" endSnd="0"/>
              </a:rPr>
              <a:t>https://www.menti.com/i49bcm8z5d</a:t>
            </a:r>
          </a:p>
          <a:p>
            <a:pPr/>
            <a:r>
              <a:t>Results </a:t>
            </a:r>
            <a:r>
              <a:rPr u="sng">
                <a:solidFill>
                  <a:srgbClr val="459CBD"/>
                </a:solidFill>
                <a:uFill>
                  <a:solidFill>
                    <a:srgbClr val="459CBD"/>
                  </a:solidFill>
                </a:uFill>
                <a:hlinkClick r:id="rId4" invalidUrl="" action="" tgtFrame="" tooltip="" history="1" highlightClick="0" endSnd="0"/>
              </a:rPr>
              <a:t>https://www.mentimeter.com/s/8a666caad1c9a9c571340d4bb8a24301/9787e640239b</a:t>
            </a:r>
          </a:p>
          <a:p>
            <a:pPr/>
          </a:p>
          <a:p>
            <a:pPr/>
            <a:r>
              <a:t>General discussion</a:t>
            </a:r>
          </a:p>
          <a:p>
            <a:pPr/>
          </a:p>
          <a:p>
            <a:pPr/>
            <a:r>
              <a:t>55/75</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6" name="Shape 116"/>
          <p:cNvSpPr/>
          <p:nvPr>
            <p:ph type="sldImg"/>
          </p:nvPr>
        </p:nvSpPr>
        <p:spPr>
          <a:prstGeom prst="rect">
            <a:avLst/>
          </a:prstGeom>
        </p:spPr>
        <p:txBody>
          <a:bodyPr/>
          <a:lstStyle/>
          <a:p>
            <a:pPr/>
          </a:p>
        </p:txBody>
      </p:sp>
      <p:sp>
        <p:nvSpPr>
          <p:cNvPr id="117" name="Shape 117"/>
          <p:cNvSpPr/>
          <p:nvPr>
            <p:ph type="body" sz="quarter" idx="1"/>
          </p:nvPr>
        </p:nvSpPr>
        <p:spPr>
          <a:prstGeom prst="rect">
            <a:avLst/>
          </a:prstGeom>
        </p:spPr>
        <p:txBody>
          <a:bodyPr/>
          <a:lstStyle/>
          <a:p>
            <a:pPr/>
            <a:r>
              <a:t>Breakout groups by discipline</a:t>
            </a:r>
          </a:p>
          <a:p>
            <a:pPr/>
          </a:p>
          <a:p>
            <a:pPr/>
            <a:r>
              <a:t>Timing 70/75</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4" name="Shape 44"/>
          <p:cNvSpPr/>
          <p:nvPr>
            <p:ph type="sldImg"/>
          </p:nvPr>
        </p:nvSpPr>
        <p:spPr>
          <a:prstGeom prst="rect">
            <a:avLst/>
          </a:prstGeom>
        </p:spPr>
        <p:txBody>
          <a:bodyPr/>
          <a:lstStyle/>
          <a:p>
            <a:pPr/>
          </a:p>
        </p:txBody>
      </p:sp>
      <p:sp>
        <p:nvSpPr>
          <p:cNvPr id="45" name="Shape 45"/>
          <p:cNvSpPr/>
          <p:nvPr>
            <p:ph type="body" sz="quarter" idx="1"/>
          </p:nvPr>
        </p:nvSpPr>
        <p:spPr>
          <a:prstGeom prst="rect">
            <a:avLst/>
          </a:prstGeom>
        </p:spPr>
        <p:txBody>
          <a:bodyPr/>
          <a:lstStyle/>
          <a:p>
            <a:pPr/>
            <a:r>
              <a:t>With a nod to Michel de Certeau.</a:t>
            </a:r>
          </a:p>
          <a:p>
            <a:pPr/>
            <a:r>
              <a:t>Current students may reasonably feel that it’s all very well to expect change over the next few years – they will already have graduated when these things happen.</a:t>
            </a:r>
          </a:p>
          <a:p>
            <a:pPr/>
            <a:r>
              <a:t>Timing 7/60</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1" name="Shape 51"/>
          <p:cNvSpPr/>
          <p:nvPr>
            <p:ph type="sldImg"/>
          </p:nvPr>
        </p:nvSpPr>
        <p:spPr>
          <a:prstGeom prst="rect">
            <a:avLst/>
          </a:prstGeom>
        </p:spPr>
        <p:txBody>
          <a:bodyPr/>
          <a:lstStyle/>
          <a:p>
            <a:pPr/>
          </a:p>
        </p:txBody>
      </p:sp>
      <p:sp>
        <p:nvSpPr>
          <p:cNvPr id="52" name="Shape 52"/>
          <p:cNvSpPr/>
          <p:nvPr>
            <p:ph type="body" sz="quarter" idx="1"/>
          </p:nvPr>
        </p:nvSpPr>
        <p:spPr>
          <a:prstGeom prst="rect">
            <a:avLst/>
          </a:prstGeom>
        </p:spPr>
        <p:txBody>
          <a:bodyPr/>
          <a:lstStyle/>
          <a:p>
            <a:pPr/>
            <a:r>
              <a:t>Plenary session.</a:t>
            </a:r>
          </a:p>
          <a:p>
            <a:pPr/>
            <a:r>
              <a:t>Menti </a:t>
            </a:r>
            <a:r>
              <a:rPr u="sng">
                <a:solidFill>
                  <a:srgbClr val="459CBD"/>
                </a:solidFill>
                <a:uFill>
                  <a:solidFill>
                    <a:srgbClr val="459CBD"/>
                  </a:solidFill>
                </a:uFill>
                <a:hlinkClick r:id="rId3" invalidUrl="" action="" tgtFrame="" tooltip="" history="1" highlightClick="0" endSnd="0"/>
              </a:rPr>
              <a:t>https://www.menti.com/i49bcm8z5d</a:t>
            </a:r>
          </a:p>
          <a:p>
            <a:pPr/>
            <a:r>
              <a:t>Results </a:t>
            </a:r>
            <a:r>
              <a:rPr u="sng">
                <a:solidFill>
                  <a:srgbClr val="459CBD"/>
                </a:solidFill>
                <a:uFill>
                  <a:solidFill>
                    <a:srgbClr val="459CBD"/>
                  </a:solidFill>
                </a:uFill>
                <a:hlinkClick r:id="rId4" invalidUrl="" action="" tgtFrame="" tooltip="" history="1" highlightClick="0" endSnd="0"/>
              </a:rPr>
              <a:t>https://www.mentimeter.com/s/8a666caad1c9a9c571340d4bb8a24301/9787e640239b</a:t>
            </a:r>
          </a:p>
          <a:p>
            <a:pPr/>
            <a:r>
              <a:t>Explain that menti results are our notebook today and they will be available later as reminders and prompts.</a:t>
            </a:r>
          </a:p>
          <a:p>
            <a:pPr/>
          </a:p>
          <a:p>
            <a:pPr/>
            <a:r>
              <a:t>There is a tension between work to remedy what we have inherited and work to sustain and expand the results of that work. It is never finished as a process though individual aspects might be structured as projects.</a:t>
            </a:r>
          </a:p>
          <a:p>
            <a:pPr/>
          </a:p>
          <a:p>
            <a:pPr/>
            <a:r>
              <a:t>Timing 20/60</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7" name="Shape 57"/>
          <p:cNvSpPr/>
          <p:nvPr>
            <p:ph type="sldImg"/>
          </p:nvPr>
        </p:nvSpPr>
        <p:spPr>
          <a:prstGeom prst="rect">
            <a:avLst/>
          </a:prstGeom>
        </p:spPr>
        <p:txBody>
          <a:bodyPr/>
          <a:lstStyle/>
          <a:p>
            <a:pPr/>
          </a:p>
        </p:txBody>
      </p:sp>
      <p:sp>
        <p:nvSpPr>
          <p:cNvPr id="58" name="Shape 58"/>
          <p:cNvSpPr/>
          <p:nvPr>
            <p:ph type="body" sz="quarter" idx="1"/>
          </p:nvPr>
        </p:nvSpPr>
        <p:spPr>
          <a:prstGeom prst="rect">
            <a:avLst/>
          </a:prstGeom>
        </p:spPr>
        <p:txBody>
          <a:bodyPr/>
          <a:lstStyle/>
          <a:p>
            <a:pPr/>
            <a:r>
              <a:t>It should be possible to go into department-based groups, which is better than having a range of disciplines represented for this activity; it’s the only way to move to real actions from hypotheticals.</a:t>
            </a:r>
          </a:p>
          <a:p>
            <a:pPr/>
          </a:p>
          <a:p>
            <a:pPr/>
            <a:r>
              <a:t>Menti </a:t>
            </a:r>
            <a:r>
              <a:rPr u="sng">
                <a:solidFill>
                  <a:srgbClr val="459CBD"/>
                </a:solidFill>
                <a:uFill>
                  <a:solidFill>
                    <a:srgbClr val="459CBD"/>
                  </a:solidFill>
                </a:uFill>
                <a:hlinkClick r:id="rId3" invalidUrl="" action="" tgtFrame="" tooltip="" history="1" highlightClick="0" endSnd="0"/>
              </a:rPr>
              <a:t>https://www.menti.com/i49bcm8z5d</a:t>
            </a:r>
          </a:p>
          <a:p>
            <a:pPr/>
          </a:p>
          <a:p>
            <a:pPr/>
            <a:r>
              <a:t>Timing 35/60</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3" name="Shape 63"/>
          <p:cNvSpPr/>
          <p:nvPr>
            <p:ph type="sldImg"/>
          </p:nvPr>
        </p:nvSpPr>
        <p:spPr>
          <a:prstGeom prst="rect">
            <a:avLst/>
          </a:prstGeom>
        </p:spPr>
        <p:txBody>
          <a:bodyPr/>
          <a:lstStyle/>
          <a:p>
            <a:pPr/>
          </a:p>
        </p:txBody>
      </p:sp>
      <p:sp>
        <p:nvSpPr>
          <p:cNvPr id="64" name="Shape 64"/>
          <p:cNvSpPr/>
          <p:nvPr>
            <p:ph type="body" sz="quarter" idx="1"/>
          </p:nvPr>
        </p:nvSpPr>
        <p:spPr>
          <a:prstGeom prst="rect">
            <a:avLst/>
          </a:prstGeom>
        </p:spPr>
        <p:txBody>
          <a:bodyPr/>
          <a:lstStyle/>
          <a:p>
            <a:pPr/>
            <a:r>
              <a:t>Disciplines are as disciplines do; decolonising (eg acknowledging forgotten figures, giving context to discoveries) are not ‘extras’ they can be made part of the discipline’s range of interest. What political or social background made particular things more or less interesting at a particular point?</a:t>
            </a:r>
          </a:p>
          <a:p>
            <a:pPr/>
            <a:r>
              <a:t>Menti </a:t>
            </a:r>
            <a:r>
              <a:rPr u="sng">
                <a:solidFill>
                  <a:srgbClr val="459CBD"/>
                </a:solidFill>
                <a:uFill>
                  <a:solidFill>
                    <a:srgbClr val="459CBD"/>
                  </a:solidFill>
                </a:uFill>
                <a:hlinkClick r:id="rId3" invalidUrl="" action="" tgtFrame="" tooltip="" history="1" highlightClick="0" endSnd="0"/>
              </a:rPr>
              <a:t>https://www.menti.com/i49bcm8z5d</a:t>
            </a:r>
          </a:p>
          <a:p>
            <a:pPr/>
          </a:p>
          <a:p>
            <a:pPr/>
            <a:r>
              <a:t>Timing 50/60</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9" name="Shape 69"/>
          <p:cNvSpPr/>
          <p:nvPr>
            <p:ph type="sldImg"/>
          </p:nvPr>
        </p:nvSpPr>
        <p:spPr>
          <a:prstGeom prst="rect">
            <a:avLst/>
          </a:prstGeom>
        </p:spPr>
        <p:txBody>
          <a:bodyPr/>
          <a:lstStyle/>
          <a:p>
            <a:pPr/>
          </a:p>
        </p:txBody>
      </p:sp>
      <p:sp>
        <p:nvSpPr>
          <p:cNvPr id="70" name="Shape 70"/>
          <p:cNvSpPr/>
          <p:nvPr>
            <p:ph type="body" sz="quarter" idx="1"/>
          </p:nvPr>
        </p:nvSpPr>
        <p:spPr>
          <a:prstGeom prst="rect">
            <a:avLst/>
          </a:prstGeom>
        </p:spPr>
        <p:txBody>
          <a:bodyPr/>
          <a:lstStyle/>
          <a:p>
            <a:pPr/>
            <a:r>
              <a:t>10 minutes left to pick up questions and so 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4" name="Shape 74"/>
          <p:cNvSpPr/>
          <p:nvPr>
            <p:ph type="sldImg"/>
          </p:nvPr>
        </p:nvSpPr>
        <p:spPr>
          <a:prstGeom prst="rect">
            <a:avLst/>
          </a:prstGeom>
        </p:spPr>
        <p:txBody>
          <a:bodyPr/>
          <a:lstStyle/>
          <a:p>
            <a:pPr/>
          </a:p>
        </p:txBody>
      </p:sp>
      <p:sp>
        <p:nvSpPr>
          <p:cNvPr id="75" name="Shape 75"/>
          <p:cNvSpPr/>
          <p:nvPr>
            <p:ph type="body" sz="quarter" idx="1"/>
          </p:nvPr>
        </p:nvSpPr>
        <p:spPr>
          <a:prstGeom prst="rect">
            <a:avLst/>
          </a:prstGeom>
        </p:spPr>
        <p:txBody>
          <a:bodyPr/>
          <a:lstStyle/>
          <a:p>
            <a:pPr/>
            <a:r>
              <a:t>Introduce self and acknowledge limits</a:t>
            </a:r>
          </a:p>
          <a:p>
            <a:pPr/>
            <a:r>
              <a:t>	- not didactic</a:t>
            </a:r>
          </a:p>
          <a:p>
            <a:pPr/>
            <a:r>
              <a:t>	- focus on shared vision and next steps</a:t>
            </a:r>
          </a:p>
          <a:p>
            <a:pPr/>
            <a:r>
              <a:t>This is not a space for debate, intended to be a springboard for actions. There are many excellent resources available, particularly the </a:t>
            </a:r>
            <a:r>
              <a:rPr u="sng">
                <a:solidFill>
                  <a:srgbClr val="459CBD"/>
                </a:solidFill>
                <a:uFill>
                  <a:solidFill>
                    <a:srgbClr val="459CBD"/>
                  </a:solidFill>
                </a:uFill>
                <a:hlinkClick r:id="rId3" invalidUrl="" action="" tgtFrame="" tooltip="" history="1" highlightClick="0" endSnd="0"/>
              </a:rPr>
              <a:t>SOAS decolonising</a:t>
            </a:r>
            <a:r>
              <a:t> project or the </a:t>
            </a:r>
            <a:r>
              <a:rPr u="sng">
                <a:solidFill>
                  <a:srgbClr val="459CBD"/>
                </a:solidFill>
                <a:uFill>
                  <a:solidFill>
                    <a:srgbClr val="459CBD"/>
                  </a:solidFill>
                </a:uFill>
                <a:hlinkClick r:id="rId4" invalidUrl="" action="" tgtFrame="" tooltip="" history="1" highlightClick="0" endSnd="0"/>
              </a:rPr>
              <a:t>UCL BAME Awarding Gap toolkit</a:t>
            </a:r>
            <a:r>
              <a:t>.</a:t>
            </a:r>
          </a:p>
          <a:p>
            <a:pPr/>
            <a:r>
              <a:t>This workshop is inevitably horribly incomplete in its brief scope.</a:t>
            </a:r>
          </a:p>
          <a:p>
            <a:pPr/>
            <a:r>
              <a:t>Timing 5/75</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0" name="Shape 80"/>
          <p:cNvSpPr/>
          <p:nvPr>
            <p:ph type="sldImg"/>
          </p:nvPr>
        </p:nvSpPr>
        <p:spPr>
          <a:prstGeom prst="rect">
            <a:avLst/>
          </a:prstGeom>
        </p:spPr>
        <p:txBody>
          <a:bodyPr/>
          <a:lstStyle/>
          <a:p>
            <a:pPr/>
          </a:p>
        </p:txBody>
      </p:sp>
      <p:sp>
        <p:nvSpPr>
          <p:cNvPr id="81" name="Shape 81"/>
          <p:cNvSpPr/>
          <p:nvPr>
            <p:ph type="body" sz="quarter" idx="1"/>
          </p:nvPr>
        </p:nvSpPr>
        <p:spPr>
          <a:prstGeom prst="rect">
            <a:avLst/>
          </a:prstGeom>
        </p:spPr>
        <p:txBody>
          <a:bodyPr/>
          <a:lstStyle/>
          <a:p>
            <a:pPr/>
            <a:r>
              <a:t>With a nod to Michel de Certeau.</a:t>
            </a:r>
          </a:p>
          <a:p>
            <a:pPr/>
            <a:r>
              <a:t>Current students may reasonably feel that it’s all very well to expect change over the next few years – they will already have graduated when these things happen.</a:t>
            </a:r>
          </a:p>
          <a:p>
            <a:pPr/>
            <a:r>
              <a:t>Timing 8/75</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6" name="Shape 86"/>
          <p:cNvSpPr/>
          <p:nvPr>
            <p:ph type="sldImg"/>
          </p:nvPr>
        </p:nvSpPr>
        <p:spPr>
          <a:prstGeom prst="rect">
            <a:avLst/>
          </a:prstGeom>
        </p:spPr>
        <p:txBody>
          <a:bodyPr/>
          <a:lstStyle/>
          <a:p>
            <a:pPr/>
          </a:p>
        </p:txBody>
      </p:sp>
      <p:sp>
        <p:nvSpPr>
          <p:cNvPr id="87" name="Shape 87"/>
          <p:cNvSpPr/>
          <p:nvPr>
            <p:ph type="body" sz="quarter" idx="1"/>
          </p:nvPr>
        </p:nvSpPr>
        <p:spPr>
          <a:prstGeom prst="rect">
            <a:avLst/>
          </a:prstGeom>
        </p:spPr>
        <p:txBody>
          <a:bodyPr/>
          <a:lstStyle/>
          <a:p>
            <a:pPr/>
            <a:r>
              <a:t>Timing 15/75</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Default">
    <p:spTree>
      <p:nvGrpSpPr>
        <p:cNvPr id="1" name=""/>
        <p:cNvGrpSpPr/>
        <p:nvPr/>
      </p:nvGrpSpPr>
      <p:grpSpPr>
        <a:xfrm>
          <a:off x="0" y="0"/>
          <a:ext cx="0" cy="0"/>
          <a:chOff x="0" y="0"/>
          <a:chExt cx="0" cy="0"/>
        </a:xfrm>
      </p:grpSpPr>
      <p:pic>
        <p:nvPicPr>
          <p:cNvPr id="12" name="image.pdf" descr="image.pdf"/>
          <p:cNvPicPr>
            <a:picLocks noChangeAspect="1"/>
          </p:cNvPicPr>
          <p:nvPr/>
        </p:nvPicPr>
        <p:blipFill>
          <a:blip r:embed="rId2">
            <a:extLst/>
          </a:blip>
          <a:srcRect l="41955" t="30807" r="2130" b="0"/>
          <a:stretch>
            <a:fillRect/>
          </a:stretch>
        </p:blipFill>
        <p:spPr>
          <a:xfrm>
            <a:off x="0" y="-1"/>
            <a:ext cx="9144000" cy="1290639"/>
          </a:xfrm>
          <a:prstGeom prst="rect">
            <a:avLst/>
          </a:prstGeom>
          <a:ln w="12700">
            <a:miter lim="400000"/>
          </a:ln>
        </p:spPr>
      </p:pic>
      <p:sp>
        <p:nvSpPr>
          <p:cNvPr id="13" name="Title Text"/>
          <p:cNvSpPr txBox="1"/>
          <p:nvPr>
            <p:ph type="title"/>
          </p:nvPr>
        </p:nvSpPr>
        <p:spPr>
          <a:xfrm>
            <a:off x="323850" y="1484312"/>
            <a:ext cx="8496300" cy="1584326"/>
          </a:xfrm>
          <a:prstGeom prst="rect">
            <a:avLst/>
          </a:prstGeom>
        </p:spPr>
        <p:txBody>
          <a:bodyPr/>
          <a:lstStyle/>
          <a:p>
            <a:pPr/>
            <a:r>
              <a:t>Title Text</a:t>
            </a:r>
          </a:p>
        </p:txBody>
      </p:sp>
      <p:sp>
        <p:nvSpPr>
          <p:cNvPr id="14" name="Body Level One…"/>
          <p:cNvSpPr txBox="1"/>
          <p:nvPr>
            <p:ph type="body" idx="1"/>
          </p:nvPr>
        </p:nvSpPr>
        <p:spPr>
          <a:xfrm>
            <a:off x="323850" y="2598737"/>
            <a:ext cx="8496300" cy="3789363"/>
          </a:xfrm>
          <a:prstGeom prst="rect">
            <a:avLst/>
          </a:prstGeom>
        </p:spPr>
        <p:txBody>
          <a:bodyPr/>
          <a:lstStyle>
            <a:lvl1pPr marL="0" indent="0">
              <a:buSzTx/>
              <a:buNone/>
            </a:lvl1pPr>
            <a:lvl2pPr marL="0" indent="457200">
              <a:buSzTx/>
              <a:buNone/>
            </a:lvl2pPr>
            <a:lvl3pPr marL="0" indent="914400">
              <a:buSzTx/>
              <a:buNone/>
            </a:lvl3pPr>
            <a:lvl4pPr marL="0" indent="1371600">
              <a:buSzTx/>
              <a:buNone/>
            </a:lvl4pPr>
            <a:lvl5pPr marL="0" indent="1828800">
              <a:buSzTx/>
              <a:buNone/>
            </a:lvl5pPr>
          </a:lstStyle>
          <a:p>
            <a:pPr/>
            <a:r>
              <a:t>Body Level One</a:t>
            </a:r>
          </a:p>
          <a:p>
            <a:pPr lvl="1"/>
            <a:r>
              <a:t>Body Level Two</a:t>
            </a:r>
          </a:p>
          <a:p>
            <a:pPr lvl="2"/>
            <a:r>
              <a:t>Body Level Three</a:t>
            </a:r>
          </a:p>
          <a:p>
            <a:pPr lvl="3"/>
            <a:r>
              <a:t>Body Level Four</a:t>
            </a:r>
          </a:p>
          <a:p>
            <a:pPr lvl="4"/>
            <a:r>
              <a:t>Body Level Five</a:t>
            </a:r>
          </a:p>
        </p:txBody>
      </p:sp>
      <p:sp>
        <p:nvSpPr>
          <p:cNvPr id="15" name="Slide Number"/>
          <p:cNvSpPr txBox="1"/>
          <p:nvPr>
            <p:ph type="sldNum" sz="quarter" idx="2"/>
          </p:nvPr>
        </p:nvSpPr>
        <p:spPr>
          <a:xfrm>
            <a:off x="6553200" y="6356350"/>
            <a:ext cx="2133600" cy="3683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22" name="Slide Number"/>
          <p:cNvSpPr txBox="1"/>
          <p:nvPr>
            <p:ph type="sldNum" sz="quarter" idx="2"/>
          </p:nvPr>
        </p:nvSpPr>
        <p:spPr>
          <a:prstGeom prst="rect">
            <a:avLst/>
          </a:prstGeom>
        </p:spPr>
        <p:txBody>
          <a:bodyPr/>
          <a:lstStyle/>
          <a:p>
            <a:pPr/>
            <a:fld id="{86CB4B4D-7CA3-9044-876B-883B54F8677D}" type="slidenum"/>
          </a:p>
        </p:txBody>
      </p:sp>
      <p:sp>
        <p:nvSpPr>
          <p:cNvPr id="23" name="Title Text"/>
          <p:cNvSpPr txBox="1"/>
          <p:nvPr>
            <p:ph type="title"/>
          </p:nvPr>
        </p:nvSpPr>
        <p:spPr>
          <a:prstGeom prst="rect">
            <a:avLst/>
          </a:prstGeom>
        </p:spPr>
        <p:txBody>
          <a:bodyPr/>
          <a:lstStyle/>
          <a:p>
            <a:pPr/>
            <a:r>
              <a:t>Title Text</a:t>
            </a:r>
          </a:p>
        </p:txBody>
      </p:sp>
      <p:sp>
        <p:nvSpPr>
          <p:cNvPr id="24"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gradFill flip="none" rotWithShape="1">
          <a:gsLst>
            <a:gs pos="0">
              <a:srgbClr val="EEF2F6"/>
            </a:gs>
            <a:gs pos="100000">
              <a:schemeClr val="accent3">
                <a:lumOff val="44000"/>
              </a:schemeClr>
            </a:gs>
          </a:gsLst>
          <a:lin ang="16200000" scaled="0"/>
        </a:gradFill>
      </p:bgPr>
    </p:bg>
    <p:spTree>
      <p:nvGrpSpPr>
        <p:cNvPr id="1" name=""/>
        <p:cNvGrpSpPr/>
        <p:nvPr/>
      </p:nvGrpSpPr>
      <p:grpSpPr>
        <a:xfrm>
          <a:off x="0" y="0"/>
          <a:ext cx="0" cy="0"/>
          <a:chOff x="0" y="0"/>
          <a:chExt cx="0" cy="0"/>
        </a:xfrm>
      </p:grpSpPr>
      <p:pic>
        <p:nvPicPr>
          <p:cNvPr id="2" name="image.pdf" descr="image.pdf"/>
          <p:cNvPicPr>
            <a:picLocks noChangeAspect="1"/>
          </p:cNvPicPr>
          <p:nvPr/>
        </p:nvPicPr>
        <p:blipFill>
          <a:blip r:embed="rId2">
            <a:extLst/>
          </a:blip>
          <a:srcRect l="17626" t="58952" r="2346" b="0"/>
          <a:stretch>
            <a:fillRect/>
          </a:stretch>
        </p:blipFill>
        <p:spPr>
          <a:xfrm>
            <a:off x="-1588" y="0"/>
            <a:ext cx="9145589" cy="534988"/>
          </a:xfrm>
          <a:prstGeom prst="rect">
            <a:avLst/>
          </a:prstGeom>
          <a:ln w="12700">
            <a:miter lim="400000"/>
          </a:ln>
        </p:spPr>
      </p:pic>
      <p:sp>
        <p:nvSpPr>
          <p:cNvPr id="3" name="Slide Number"/>
          <p:cNvSpPr txBox="1"/>
          <p:nvPr>
            <p:ph type="sldNum" sz="quarter" idx="2"/>
          </p:nvPr>
        </p:nvSpPr>
        <p:spPr>
          <a:xfrm>
            <a:off x="7812087" y="6337300"/>
            <a:ext cx="1008063" cy="307340"/>
          </a:xfrm>
          <a:prstGeom prst="rect">
            <a:avLst/>
          </a:prstGeom>
          <a:ln w="12700">
            <a:miter lim="400000"/>
          </a:ln>
        </p:spPr>
        <p:txBody>
          <a:bodyPr lIns="45719" rIns="45719">
            <a:spAutoFit/>
          </a:bodyPr>
          <a:lstStyle>
            <a:lvl1pPr algn="r">
              <a:defRPr sz="1400"/>
            </a:lvl1pPr>
          </a:lstStyle>
          <a:p>
            <a:pPr/>
            <a:fld id="{86CB4B4D-7CA3-9044-876B-883B54F8677D}" type="slidenum"/>
          </a:p>
        </p:txBody>
      </p:sp>
      <p:sp>
        <p:nvSpPr>
          <p:cNvPr id="4" name="Title Text"/>
          <p:cNvSpPr txBox="1"/>
          <p:nvPr>
            <p:ph type="title"/>
          </p:nvPr>
        </p:nvSpPr>
        <p:spPr>
          <a:xfrm>
            <a:off x="288925" y="908050"/>
            <a:ext cx="8489950" cy="1800225"/>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r>
              <a:t>Title Text</a:t>
            </a:r>
          </a:p>
        </p:txBody>
      </p:sp>
      <p:sp>
        <p:nvSpPr>
          <p:cNvPr id="5" name="Body Level One…"/>
          <p:cNvSpPr txBox="1"/>
          <p:nvPr>
            <p:ph type="body" idx="1"/>
          </p:nvPr>
        </p:nvSpPr>
        <p:spPr>
          <a:xfrm>
            <a:off x="330200" y="2251075"/>
            <a:ext cx="8489950" cy="4551865"/>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1" baseline="0" cap="none" i="0" spc="0" strike="noStrike" sz="3000" u="none">
          <a:solidFill>
            <a:schemeClr val="accent2"/>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b="1" baseline="0" cap="none" i="0" spc="0" strike="noStrike" sz="3000" u="none">
          <a:solidFill>
            <a:schemeClr val="accent2"/>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b="1" baseline="0" cap="none" i="0" spc="0" strike="noStrike" sz="3000" u="none">
          <a:solidFill>
            <a:schemeClr val="accent2"/>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b="1" baseline="0" cap="none" i="0" spc="0" strike="noStrike" sz="3000" u="none">
          <a:solidFill>
            <a:schemeClr val="accent2"/>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b="1" baseline="0" cap="none" i="0" spc="0" strike="noStrike" sz="3000" u="none">
          <a:solidFill>
            <a:schemeClr val="accent2"/>
          </a:solidFill>
          <a:uFillTx/>
          <a:latin typeface="+mn-lt"/>
          <a:ea typeface="+mn-ea"/>
          <a:cs typeface="+mn-cs"/>
          <a:sym typeface="Helvetica"/>
        </a:defRPr>
      </a:lvl5pPr>
      <a:lvl6pPr marL="0" marR="0" indent="457200" algn="l" defTabSz="914400" rtl="0" latinLnBrk="0">
        <a:lnSpc>
          <a:spcPct val="100000"/>
        </a:lnSpc>
        <a:spcBef>
          <a:spcPts val="0"/>
        </a:spcBef>
        <a:spcAft>
          <a:spcPts val="0"/>
        </a:spcAft>
        <a:buClrTx/>
        <a:buSzTx/>
        <a:buFontTx/>
        <a:buNone/>
        <a:tabLst/>
        <a:defRPr b="1" baseline="0" cap="none" i="0" spc="0" strike="noStrike" sz="3000" u="none">
          <a:solidFill>
            <a:schemeClr val="accent2"/>
          </a:solidFill>
          <a:uFillTx/>
          <a:latin typeface="+mn-lt"/>
          <a:ea typeface="+mn-ea"/>
          <a:cs typeface="+mn-cs"/>
          <a:sym typeface="Helvetica"/>
        </a:defRPr>
      </a:lvl6pPr>
      <a:lvl7pPr marL="0" marR="0" indent="914400" algn="l" defTabSz="914400" rtl="0" latinLnBrk="0">
        <a:lnSpc>
          <a:spcPct val="100000"/>
        </a:lnSpc>
        <a:spcBef>
          <a:spcPts val="0"/>
        </a:spcBef>
        <a:spcAft>
          <a:spcPts val="0"/>
        </a:spcAft>
        <a:buClrTx/>
        <a:buSzTx/>
        <a:buFontTx/>
        <a:buNone/>
        <a:tabLst/>
        <a:defRPr b="1" baseline="0" cap="none" i="0" spc="0" strike="noStrike" sz="3000" u="none">
          <a:solidFill>
            <a:schemeClr val="accent2"/>
          </a:solidFill>
          <a:uFillTx/>
          <a:latin typeface="+mn-lt"/>
          <a:ea typeface="+mn-ea"/>
          <a:cs typeface="+mn-cs"/>
          <a:sym typeface="Helvetica"/>
        </a:defRPr>
      </a:lvl7pPr>
      <a:lvl8pPr marL="0" marR="0" indent="1371600" algn="l" defTabSz="914400" rtl="0" latinLnBrk="0">
        <a:lnSpc>
          <a:spcPct val="100000"/>
        </a:lnSpc>
        <a:spcBef>
          <a:spcPts val="0"/>
        </a:spcBef>
        <a:spcAft>
          <a:spcPts val="0"/>
        </a:spcAft>
        <a:buClrTx/>
        <a:buSzTx/>
        <a:buFontTx/>
        <a:buNone/>
        <a:tabLst/>
        <a:defRPr b="1" baseline="0" cap="none" i="0" spc="0" strike="noStrike" sz="3000" u="none">
          <a:solidFill>
            <a:schemeClr val="accent2"/>
          </a:solidFill>
          <a:uFillTx/>
          <a:latin typeface="+mn-lt"/>
          <a:ea typeface="+mn-ea"/>
          <a:cs typeface="+mn-cs"/>
          <a:sym typeface="Helvetica"/>
        </a:defRPr>
      </a:lvl8pPr>
      <a:lvl9pPr marL="0" marR="0" indent="1828800" algn="l" defTabSz="914400" rtl="0" latinLnBrk="0">
        <a:lnSpc>
          <a:spcPct val="100000"/>
        </a:lnSpc>
        <a:spcBef>
          <a:spcPts val="0"/>
        </a:spcBef>
        <a:spcAft>
          <a:spcPts val="0"/>
        </a:spcAft>
        <a:buClrTx/>
        <a:buSzTx/>
        <a:buFontTx/>
        <a:buNone/>
        <a:tabLst/>
        <a:defRPr b="1" baseline="0" cap="none" i="0" spc="0" strike="noStrike" sz="3000" u="none">
          <a:solidFill>
            <a:schemeClr val="accent2"/>
          </a:solidFill>
          <a:uFillTx/>
          <a:latin typeface="+mn-lt"/>
          <a:ea typeface="+mn-ea"/>
          <a:cs typeface="+mn-cs"/>
          <a:sym typeface="Helvetica"/>
        </a:defRPr>
      </a:lvl9pPr>
    </p:titleStyle>
    <p:bodyStyle>
      <a:lvl1pPr marL="342900" marR="0" indent="-342900" algn="l" defTabSz="914400" rtl="0" latinLnBrk="0">
        <a:lnSpc>
          <a:spcPct val="100000"/>
        </a:lnSpc>
        <a:spcBef>
          <a:spcPts val="600"/>
        </a:spcBef>
        <a:spcAft>
          <a:spcPts val="0"/>
        </a:spcAft>
        <a:buClrTx/>
        <a:buSzPct val="100000"/>
        <a:buFontTx/>
        <a:buChar char="»"/>
        <a:tabLst/>
        <a:defRPr b="0" baseline="0" cap="none" i="0" spc="0" strike="noStrike" sz="2800" u="none">
          <a:solidFill>
            <a:srgbClr val="000000"/>
          </a:solidFill>
          <a:uFillTx/>
          <a:latin typeface="+mn-lt"/>
          <a:ea typeface="+mn-ea"/>
          <a:cs typeface="+mn-cs"/>
          <a:sym typeface="Helvetica"/>
        </a:defRPr>
      </a:lvl1pPr>
      <a:lvl2pPr marL="790575" marR="0" indent="-333375" algn="l" defTabSz="914400" rtl="0" latinLnBrk="0">
        <a:lnSpc>
          <a:spcPct val="100000"/>
        </a:lnSpc>
        <a:spcBef>
          <a:spcPts val="600"/>
        </a:spcBef>
        <a:spcAft>
          <a:spcPts val="0"/>
        </a:spcAft>
        <a:buClrTx/>
        <a:buSzPct val="100000"/>
        <a:buFontTx/>
        <a:buChar char="–"/>
        <a:tabLst/>
        <a:defRPr b="0" baseline="0" cap="none" i="0" spc="0" strike="noStrike" sz="2800" u="none">
          <a:solidFill>
            <a:srgbClr val="000000"/>
          </a:solidFill>
          <a:uFillTx/>
          <a:latin typeface="+mn-lt"/>
          <a:ea typeface="+mn-ea"/>
          <a:cs typeface="+mn-cs"/>
          <a:sym typeface="Helvetica"/>
        </a:defRPr>
      </a:lvl2pPr>
      <a:lvl3pPr marL="1234439" marR="0" indent="-320039" algn="l" defTabSz="914400" rtl="0" latinLnBrk="0">
        <a:lnSpc>
          <a:spcPct val="100000"/>
        </a:lnSpc>
        <a:spcBef>
          <a:spcPts val="600"/>
        </a:spcBef>
        <a:spcAft>
          <a:spcPts val="0"/>
        </a:spcAft>
        <a:buClrTx/>
        <a:buSzPct val="100000"/>
        <a:buFontTx/>
        <a:buChar char="•"/>
        <a:tabLst/>
        <a:defRPr b="0" baseline="0" cap="none" i="0" spc="0" strike="noStrike" sz="2800" u="none">
          <a:solidFill>
            <a:srgbClr val="000000"/>
          </a:solidFill>
          <a:uFillTx/>
          <a:latin typeface="+mn-lt"/>
          <a:ea typeface="+mn-ea"/>
          <a:cs typeface="+mn-cs"/>
          <a:sym typeface="Helvetica"/>
        </a:defRPr>
      </a:lvl3pPr>
      <a:lvl4pPr marL="1727200" marR="0" indent="-355600" algn="l" defTabSz="914400" rtl="0" latinLnBrk="0">
        <a:lnSpc>
          <a:spcPct val="100000"/>
        </a:lnSpc>
        <a:spcBef>
          <a:spcPts val="600"/>
        </a:spcBef>
        <a:spcAft>
          <a:spcPts val="0"/>
        </a:spcAft>
        <a:buClrTx/>
        <a:buSzPct val="100000"/>
        <a:buFontTx/>
        <a:buChar char="–"/>
        <a:tabLst/>
        <a:defRPr b="0" baseline="0" cap="none" i="0" spc="0" strike="noStrike" sz="2800" u="none">
          <a:solidFill>
            <a:srgbClr val="000000"/>
          </a:solidFill>
          <a:uFillTx/>
          <a:latin typeface="+mn-lt"/>
          <a:ea typeface="+mn-ea"/>
          <a:cs typeface="+mn-cs"/>
          <a:sym typeface="Helvetica"/>
        </a:defRPr>
      </a:lvl4pPr>
      <a:lvl5pPr marL="2184400" marR="0" indent="-355600" algn="l" defTabSz="914400" rtl="0" latinLnBrk="0">
        <a:lnSpc>
          <a:spcPct val="100000"/>
        </a:lnSpc>
        <a:spcBef>
          <a:spcPts val="600"/>
        </a:spcBef>
        <a:spcAft>
          <a:spcPts val="0"/>
        </a:spcAft>
        <a:buClrTx/>
        <a:buSzPct val="100000"/>
        <a:buFontTx/>
        <a:buChar char="»"/>
        <a:tabLst/>
        <a:defRPr b="0" baseline="0" cap="none" i="0" spc="0" strike="noStrike" sz="2800" u="none">
          <a:solidFill>
            <a:srgbClr val="000000"/>
          </a:solidFill>
          <a:uFillTx/>
          <a:latin typeface="+mn-lt"/>
          <a:ea typeface="+mn-ea"/>
          <a:cs typeface="+mn-cs"/>
          <a:sym typeface="Helvetica"/>
        </a:defRPr>
      </a:lvl5pPr>
      <a:lvl6pPr marL="2641600" marR="0" indent="-355600" algn="l" defTabSz="914400" rtl="0" latinLnBrk="0">
        <a:lnSpc>
          <a:spcPct val="100000"/>
        </a:lnSpc>
        <a:spcBef>
          <a:spcPts val="600"/>
        </a:spcBef>
        <a:spcAft>
          <a:spcPts val="0"/>
        </a:spcAft>
        <a:buClrTx/>
        <a:buSzPct val="100000"/>
        <a:buFontTx/>
        <a:buChar char="•"/>
        <a:tabLst/>
        <a:defRPr b="0" baseline="0" cap="none" i="0" spc="0" strike="noStrike" sz="2800" u="none">
          <a:solidFill>
            <a:srgbClr val="000000"/>
          </a:solidFill>
          <a:uFillTx/>
          <a:latin typeface="+mn-lt"/>
          <a:ea typeface="+mn-ea"/>
          <a:cs typeface="+mn-cs"/>
          <a:sym typeface="Helvetica"/>
        </a:defRPr>
      </a:lvl6pPr>
      <a:lvl7pPr marL="3098800" marR="0" indent="-355600" algn="l" defTabSz="914400" rtl="0" latinLnBrk="0">
        <a:lnSpc>
          <a:spcPct val="100000"/>
        </a:lnSpc>
        <a:spcBef>
          <a:spcPts val="600"/>
        </a:spcBef>
        <a:spcAft>
          <a:spcPts val="0"/>
        </a:spcAft>
        <a:buClrTx/>
        <a:buSzPct val="100000"/>
        <a:buFontTx/>
        <a:buChar char="•"/>
        <a:tabLst/>
        <a:defRPr b="0" baseline="0" cap="none" i="0" spc="0" strike="noStrike" sz="2800" u="none">
          <a:solidFill>
            <a:srgbClr val="000000"/>
          </a:solidFill>
          <a:uFillTx/>
          <a:latin typeface="+mn-lt"/>
          <a:ea typeface="+mn-ea"/>
          <a:cs typeface="+mn-cs"/>
          <a:sym typeface="Helvetica"/>
        </a:defRPr>
      </a:lvl7pPr>
      <a:lvl8pPr marL="3556000" marR="0" indent="-355600" algn="l" defTabSz="914400" rtl="0" latinLnBrk="0">
        <a:lnSpc>
          <a:spcPct val="100000"/>
        </a:lnSpc>
        <a:spcBef>
          <a:spcPts val="600"/>
        </a:spcBef>
        <a:spcAft>
          <a:spcPts val="0"/>
        </a:spcAft>
        <a:buClrTx/>
        <a:buSzPct val="100000"/>
        <a:buFontTx/>
        <a:buChar char="•"/>
        <a:tabLst/>
        <a:defRPr b="0" baseline="0" cap="none" i="0" spc="0" strike="noStrike" sz="2800" u="none">
          <a:solidFill>
            <a:srgbClr val="000000"/>
          </a:solidFill>
          <a:uFillTx/>
          <a:latin typeface="+mn-lt"/>
          <a:ea typeface="+mn-ea"/>
          <a:cs typeface="+mn-cs"/>
          <a:sym typeface="Helvetica"/>
        </a:defRPr>
      </a:lvl8pPr>
      <a:lvl9pPr marL="4013200" marR="0" indent="-355600" algn="l" defTabSz="914400" rtl="0" latinLnBrk="0">
        <a:lnSpc>
          <a:spcPct val="100000"/>
        </a:lnSpc>
        <a:spcBef>
          <a:spcPts val="600"/>
        </a:spcBef>
        <a:spcAft>
          <a:spcPts val="0"/>
        </a:spcAft>
        <a:buClrTx/>
        <a:buSzPct val="100000"/>
        <a:buFontTx/>
        <a:buChar char="•"/>
        <a:tabLst/>
        <a:defRPr b="0" baseline="0" cap="none" i="0" spc="0" strike="noStrike" sz="2800" u="none">
          <a:solidFill>
            <a:srgbClr val="000000"/>
          </a:solidFill>
          <a:uFillTx/>
          <a:latin typeface="+mn-lt"/>
          <a:ea typeface="+mn-ea"/>
          <a:cs typeface="+mn-cs"/>
          <a:sym typeface="Helvetica"/>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a:defRPr>
      </a:lvl1pPr>
      <a:lvl2pPr marL="0" marR="0" indent="45720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a:defRPr>
      </a:lvl2pPr>
      <a:lvl3pPr marL="0" marR="0" indent="91440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a:defRPr>
      </a:lvl3pPr>
      <a:lvl4pPr marL="0" marR="0" indent="137160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a:defRPr>
      </a:lvl4pPr>
      <a:lvl5pPr marL="0" marR="0" indent="182880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a:defRPr>
      </a:lvl5pPr>
      <a:lvl6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a:defRPr>
      </a:lvl6pPr>
      <a:lvl7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a:defRPr>
      </a:lvl7pPr>
      <a:lvl8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a:defRPr>
      </a:lvl8pPr>
      <a:lvl9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hyperlink" Target="https://twitter.com/JasonPtrDavies" TargetMode="Externa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menti.com" TargetMode="Externa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www.mentimeter.com/s/8a666caad1c9a9c571340d4bb8a24301/9787e640239b" TargetMode="External"/><Relationship Id="rId4" Type="http://schemas.openxmlformats.org/officeDocument/2006/relationships/hyperlink" Target="http://menti.com" TargetMode="External"/><Relationship Id="rId5" Type="http://schemas.openxmlformats.org/officeDocument/2006/relationships/image" Target="../media/image4.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 name="SHS Decolonising the Curriculum 2021"/>
          <p:cNvSpPr txBox="1"/>
          <p:nvPr>
            <p:ph type="ctrTitle"/>
          </p:nvPr>
        </p:nvSpPr>
        <p:spPr>
          <a:xfrm>
            <a:off x="196850" y="87312"/>
            <a:ext cx="8496300" cy="1584326"/>
          </a:xfrm>
          <a:prstGeom prst="rect">
            <a:avLst/>
          </a:prstGeom>
        </p:spPr>
        <p:txBody>
          <a:bodyPr/>
          <a:lstStyle/>
          <a:p>
            <a:pPr/>
            <a:r>
              <a:t>SHS Decolonising the Curriculum 2021</a:t>
            </a:r>
          </a:p>
        </p:txBody>
      </p:sp>
      <p:sp>
        <p:nvSpPr>
          <p:cNvPr id="34" name="1. Creating a Future (workshop)…"/>
          <p:cNvSpPr txBox="1"/>
          <p:nvPr>
            <p:ph type="subTitle" idx="1"/>
          </p:nvPr>
        </p:nvSpPr>
        <p:spPr>
          <a:xfrm>
            <a:off x="323850" y="1760537"/>
            <a:ext cx="8496300" cy="3789363"/>
          </a:xfrm>
          <a:prstGeom prst="rect">
            <a:avLst/>
          </a:prstGeom>
        </p:spPr>
        <p:txBody>
          <a:bodyPr/>
          <a:lstStyle/>
          <a:p>
            <a:pPr>
              <a:spcBef>
                <a:spcPts val="0"/>
              </a:spcBef>
              <a:defRPr b="1" sz="3000">
                <a:solidFill>
                  <a:schemeClr val="accent2"/>
                </a:solidFill>
              </a:defRPr>
            </a:pPr>
            <a:r>
              <a:t>1. Creating a Future (workshop)</a:t>
            </a:r>
          </a:p>
          <a:p>
            <a:pPr/>
          </a:p>
          <a:p>
            <a:pPr/>
            <a:r>
              <a:t>This session will focus for the most part on creating and augmenting ‘strategies’ and processes. The emphasis of this and the subsequent session is to decide on actions and next steps rather than give a full picture of ‘decolonising’.</a:t>
            </a:r>
          </a:p>
        </p:txBody>
      </p:sp>
      <p:sp>
        <p:nvSpPr>
          <p:cNvPr id="35" name="Dr Jason Davies…"/>
          <p:cNvSpPr txBox="1"/>
          <p:nvPr/>
        </p:nvSpPr>
        <p:spPr>
          <a:xfrm>
            <a:off x="6916939" y="6102349"/>
            <a:ext cx="1963748" cy="6502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Dr Jason Davies</a:t>
            </a:r>
          </a:p>
          <a:p>
            <a:pPr/>
            <a:r>
              <a:t>UCL Arena Centre</a:t>
            </a:r>
          </a:p>
        </p:txBody>
      </p:sp>
      <p:pic>
        <p:nvPicPr>
          <p:cNvPr id="36" name="Twitter_Logo_Blue.png" descr="Twitter_Logo_Blue.png"/>
          <p:cNvPicPr>
            <a:picLocks noChangeAspect="1"/>
          </p:cNvPicPr>
          <p:nvPr/>
        </p:nvPicPr>
        <p:blipFill>
          <a:blip r:embed="rId3">
            <a:extLst/>
          </a:blip>
          <a:stretch>
            <a:fillRect/>
          </a:stretch>
        </p:blipFill>
        <p:spPr>
          <a:xfrm>
            <a:off x="36899" y="6102349"/>
            <a:ext cx="650241" cy="650241"/>
          </a:xfrm>
          <a:prstGeom prst="rect">
            <a:avLst/>
          </a:prstGeom>
          <a:ln w="12700">
            <a:miter lim="400000"/>
          </a:ln>
        </p:spPr>
      </p:pic>
      <p:sp>
        <p:nvSpPr>
          <p:cNvPr id="37" name="@JasonPtrDavies">
            <a:hlinkClick r:id="rId4" invalidUrl="" action="" tgtFrame="" tooltip="" history="1" highlightClick="0" endSnd="0"/>
          </p:cNvPr>
          <p:cNvSpPr txBox="1"/>
          <p:nvPr/>
        </p:nvSpPr>
        <p:spPr>
          <a:xfrm>
            <a:off x="583131" y="6242049"/>
            <a:ext cx="1937071" cy="3708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@JasonPtrDavies</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90" name="Tactics for belonging"/>
          <p:cNvSpPr txBox="1"/>
          <p:nvPr>
            <p:ph type="title"/>
          </p:nvPr>
        </p:nvSpPr>
        <p:spPr>
          <a:prstGeom prst="rect">
            <a:avLst/>
          </a:prstGeom>
        </p:spPr>
        <p:txBody>
          <a:bodyPr/>
          <a:lstStyle/>
          <a:p>
            <a:pPr/>
            <a:r>
              <a:t>Tactics for belonging</a:t>
            </a:r>
          </a:p>
        </p:txBody>
      </p:sp>
      <p:sp>
        <p:nvSpPr>
          <p:cNvPr id="91" name="‘Can I thrive and succeed here? Is the possibility of me here?’…"/>
          <p:cNvSpPr txBox="1"/>
          <p:nvPr>
            <p:ph type="body" idx="1"/>
          </p:nvPr>
        </p:nvSpPr>
        <p:spPr>
          <a:prstGeom prst="rect">
            <a:avLst/>
          </a:prstGeom>
        </p:spPr>
        <p:txBody>
          <a:bodyPr/>
          <a:lstStyle/>
          <a:p>
            <a:pPr/>
            <a:r>
              <a:t>‘Can I thrive and succeed here? Is the possibility of </a:t>
            </a:r>
            <a:r>
              <a:rPr b="1"/>
              <a:t>me</a:t>
            </a:r>
            <a:r>
              <a:t> here?’</a:t>
            </a:r>
          </a:p>
          <a:p>
            <a:pPr/>
            <a:r>
              <a:t>In disciplinary groups, identify specific actions that might signal unambiguously to students there is a present and a future for them in the discipline. </a:t>
            </a:r>
          </a:p>
          <a:p>
            <a:pPr lvl="1" marL="800100" indent="-342900">
              <a:buChar char="»"/>
            </a:pPr>
            <a:r>
              <a:t>Tip 1: many white students are already confident about this</a:t>
            </a:r>
          </a:p>
          <a:p>
            <a:pPr lvl="1" marL="800100" indent="-342900">
              <a:buChar char="»"/>
            </a:pPr>
            <a:r>
              <a:t>Tip 2: always assume complexity (‘intersectionality’)</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96" name="Tactics for belonging (menti)"/>
          <p:cNvSpPr txBox="1"/>
          <p:nvPr>
            <p:ph type="title"/>
          </p:nvPr>
        </p:nvSpPr>
        <p:spPr>
          <a:prstGeom prst="rect">
            <a:avLst/>
          </a:prstGeom>
        </p:spPr>
        <p:txBody>
          <a:bodyPr/>
          <a:lstStyle/>
          <a:p>
            <a:pPr/>
            <a:r>
              <a:t>Tactics for belonging (menti)</a:t>
            </a:r>
          </a:p>
        </p:txBody>
      </p:sp>
      <p:sp>
        <p:nvSpPr>
          <p:cNvPr id="97" name="go to menti.com and use code 6264 5653"/>
          <p:cNvSpPr txBox="1"/>
          <p:nvPr>
            <p:ph type="body" idx="1"/>
          </p:nvPr>
        </p:nvSpPr>
        <p:spPr>
          <a:prstGeom prst="rect">
            <a:avLst/>
          </a:prstGeom>
        </p:spPr>
        <p:txBody>
          <a:bodyPr/>
          <a:lstStyle/>
          <a:p>
            <a:pPr/>
          </a:p>
          <a:p>
            <a:pPr/>
            <a:r>
              <a:t>go to </a:t>
            </a:r>
            <a:r>
              <a:rPr u="sng">
                <a:solidFill>
                  <a:srgbClr val="459CBD"/>
                </a:solidFill>
                <a:uFill>
                  <a:solidFill>
                    <a:srgbClr val="459CBD"/>
                  </a:solidFill>
                </a:uFill>
                <a:hlinkClick r:id="rId3" invalidUrl="" action="" tgtFrame="" tooltip="" history="1" highlightClick="0" endSnd="0"/>
              </a:rPr>
              <a:t>menti.com</a:t>
            </a:r>
            <a:r>
              <a:t> and use code 6264 5653 </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02" name="Tactics for belonging (plenary)"/>
          <p:cNvSpPr txBox="1"/>
          <p:nvPr>
            <p:ph type="title"/>
          </p:nvPr>
        </p:nvSpPr>
        <p:spPr>
          <a:prstGeom prst="rect">
            <a:avLst/>
          </a:prstGeom>
        </p:spPr>
        <p:txBody>
          <a:bodyPr/>
          <a:lstStyle/>
          <a:p>
            <a:pPr/>
            <a:r>
              <a:t>Tactics for belonging (plenary)</a:t>
            </a:r>
          </a:p>
        </p:txBody>
      </p:sp>
      <p:sp>
        <p:nvSpPr>
          <p:cNvPr id="103" name="Quick discussion of suggestions"/>
          <p:cNvSpPr txBox="1"/>
          <p:nvPr>
            <p:ph type="body" idx="1"/>
          </p:nvPr>
        </p:nvSpPr>
        <p:spPr>
          <a:prstGeom prst="rect">
            <a:avLst/>
          </a:prstGeom>
        </p:spPr>
        <p:txBody>
          <a:bodyPr/>
          <a:lstStyle/>
          <a:p>
            <a:pPr/>
            <a:r>
              <a:t>Quick discussion of suggestions</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08" name="Solidarity not whataboutery"/>
          <p:cNvSpPr txBox="1"/>
          <p:nvPr>
            <p:ph type="title"/>
          </p:nvPr>
        </p:nvSpPr>
        <p:spPr>
          <a:prstGeom prst="rect">
            <a:avLst/>
          </a:prstGeom>
        </p:spPr>
        <p:txBody>
          <a:bodyPr/>
          <a:lstStyle/>
          <a:p>
            <a:pPr/>
            <a:r>
              <a:t>Solidarity not whataboutery</a:t>
            </a:r>
          </a:p>
        </p:txBody>
      </p:sp>
      <p:sp>
        <p:nvSpPr>
          <p:cNvPr id="109" name="Awareness fuels and informs the change: how do you ongoingly become aware?…"/>
          <p:cNvSpPr txBox="1"/>
          <p:nvPr>
            <p:ph type="body" idx="1"/>
          </p:nvPr>
        </p:nvSpPr>
        <p:spPr>
          <a:prstGeom prst="rect">
            <a:avLst/>
          </a:prstGeom>
        </p:spPr>
        <p:txBody>
          <a:bodyPr/>
          <a:lstStyle/>
          <a:p>
            <a:pPr/>
            <a:r>
              <a:t>Awareness fuels and informs the change: how do you ongoingly become aware?</a:t>
            </a:r>
          </a:p>
          <a:p>
            <a:pPr/>
            <a:r>
              <a:t>How can you make that awareness visible?</a:t>
            </a:r>
          </a:p>
          <a:p>
            <a:pPr/>
          </a:p>
          <a:p>
            <a:pPr/>
            <a:r>
              <a:t>Back to mentimeter…’Awareness…’</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14" name="Build it into the assessment"/>
          <p:cNvSpPr txBox="1"/>
          <p:nvPr>
            <p:ph type="title"/>
          </p:nvPr>
        </p:nvSpPr>
        <p:spPr>
          <a:prstGeom prst="rect">
            <a:avLst/>
          </a:prstGeom>
        </p:spPr>
        <p:txBody>
          <a:bodyPr/>
          <a:lstStyle/>
          <a:p>
            <a:pPr/>
            <a:r>
              <a:t>Build it into the assessment</a:t>
            </a:r>
          </a:p>
        </p:txBody>
      </p:sp>
      <p:sp>
        <p:nvSpPr>
          <p:cNvPr id="115" name="Frameworks for negotiating assessment…"/>
          <p:cNvSpPr txBox="1"/>
          <p:nvPr>
            <p:ph type="body" idx="1"/>
          </p:nvPr>
        </p:nvSpPr>
        <p:spPr>
          <a:prstGeom prst="rect">
            <a:avLst/>
          </a:prstGeom>
        </p:spPr>
        <p:txBody>
          <a:bodyPr/>
          <a:lstStyle/>
          <a:p>
            <a:pPr/>
            <a:r>
              <a:t>Frameworks for negotiating assessment</a:t>
            </a:r>
          </a:p>
          <a:p>
            <a:pPr/>
            <a:r>
              <a:t>Make room for students to extend the discipline into a variety of contexts (tip: will educate the teachers)</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20" name="You have a start, now arrange the next step"/>
          <p:cNvSpPr txBox="1"/>
          <p:nvPr>
            <p:ph type="title"/>
          </p:nvPr>
        </p:nvSpPr>
        <p:spPr>
          <a:prstGeom prst="rect">
            <a:avLst/>
          </a:prstGeom>
        </p:spPr>
        <p:txBody>
          <a:bodyPr/>
          <a:lstStyle/>
          <a:p>
            <a:pPr/>
            <a:r>
              <a:t>You have a start, now arrange the next step</a:t>
            </a:r>
          </a:p>
        </p:txBody>
      </p:sp>
      <p:sp>
        <p:nvSpPr>
          <p:cNvPr id="121" name="Then go back to menti for the last slide - free text evaluation and feedback on this session."/>
          <p:cNvSpPr txBox="1"/>
          <p:nvPr>
            <p:ph type="body" idx="1"/>
          </p:nvPr>
        </p:nvSpPr>
        <p:spPr>
          <a:prstGeom prst="rect">
            <a:avLst/>
          </a:prstGeom>
        </p:spPr>
        <p:txBody>
          <a:bodyPr/>
          <a:lstStyle/>
          <a:p>
            <a:pPr/>
            <a:r>
              <a:t>Then go back to menti for the last slide - free text evaluation and feedback on this session.</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2" name="Strategies and tactics: some terminology for today"/>
          <p:cNvSpPr txBox="1"/>
          <p:nvPr>
            <p:ph type="title"/>
          </p:nvPr>
        </p:nvSpPr>
        <p:spPr>
          <a:prstGeom prst="rect">
            <a:avLst/>
          </a:prstGeom>
        </p:spPr>
        <p:txBody>
          <a:bodyPr/>
          <a:lstStyle/>
          <a:p>
            <a:pPr/>
            <a:r>
              <a:t>Strategies and tactics: some terminology for today</a:t>
            </a:r>
          </a:p>
        </p:txBody>
      </p:sp>
      <p:sp>
        <p:nvSpPr>
          <p:cNvPr id="43" name="Strategies: structures that are laid down extending towards a future, stabilising (over) time (this workshop)…"/>
          <p:cNvSpPr txBox="1"/>
          <p:nvPr>
            <p:ph type="body" idx="1"/>
          </p:nvPr>
        </p:nvSpPr>
        <p:spPr>
          <a:prstGeom prst="rect">
            <a:avLst/>
          </a:prstGeom>
        </p:spPr>
        <p:txBody>
          <a:bodyPr/>
          <a:lstStyle/>
          <a:p>
            <a:pPr/>
            <a:r>
              <a:rPr b="1"/>
              <a:t>Strategies</a:t>
            </a:r>
            <a:r>
              <a:t>: structures that are laid down extending towards a future, stabilising (over) time (this workshop)</a:t>
            </a:r>
          </a:p>
          <a:p>
            <a:pPr/>
            <a:r>
              <a:t>Tactics: ways to bring that future into the present, even in passing or in a very limited context (next workshop).</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8" name="What would a decolonised curriculum look like?"/>
          <p:cNvSpPr txBox="1"/>
          <p:nvPr>
            <p:ph type="title"/>
          </p:nvPr>
        </p:nvSpPr>
        <p:spPr>
          <a:prstGeom prst="rect">
            <a:avLst/>
          </a:prstGeom>
        </p:spPr>
        <p:txBody>
          <a:bodyPr/>
          <a:lstStyle/>
          <a:p>
            <a:pPr/>
            <a:r>
              <a:t>What would a decolonised curriculum look like?</a:t>
            </a:r>
          </a:p>
        </p:txBody>
      </p:sp>
      <p:sp>
        <p:nvSpPr>
          <p:cNvPr id="49" name="Mentimeter is open: go to menti.com and use code 6264 5653">
            <a:hlinkClick r:id="rId3" invalidUrl="" action="" tgtFrame="" tooltip="" history="1" highlightClick="0" endSnd="0"/>
          </p:cNvPr>
          <p:cNvSpPr txBox="1"/>
          <p:nvPr>
            <p:ph type="body" idx="1"/>
          </p:nvPr>
        </p:nvSpPr>
        <p:spPr>
          <a:prstGeom prst="rect">
            <a:avLst/>
          </a:prstGeom>
        </p:spPr>
        <p:txBody>
          <a:bodyPr/>
          <a:lstStyle/>
          <a:p>
            <a:pPr/>
            <a:r>
              <a:t>Mentimeter is open: go to </a:t>
            </a:r>
            <a:r>
              <a:rPr u="sng">
                <a:solidFill>
                  <a:srgbClr val="459CBD"/>
                </a:solidFill>
                <a:uFill>
                  <a:solidFill>
                    <a:srgbClr val="459CBD"/>
                  </a:solidFill>
                </a:uFill>
                <a:hlinkClick r:id="rId4" invalidUrl="" action="" tgtFrame="" tooltip="" history="1" highlightClick="0" endSnd="0"/>
              </a:rPr>
              <a:t>menti.com</a:t>
            </a:r>
            <a:r>
              <a:t> and use code 6264 5653</a:t>
            </a:r>
          </a:p>
        </p:txBody>
      </p:sp>
      <p:pic>
        <p:nvPicPr>
          <p:cNvPr id="50" name="mentimeter_qr_code.png" descr="mentimeter_qr_code.png"/>
          <p:cNvPicPr>
            <a:picLocks noChangeAspect="1"/>
          </p:cNvPicPr>
          <p:nvPr/>
        </p:nvPicPr>
        <p:blipFill>
          <a:blip r:embed="rId5">
            <a:extLst/>
          </a:blip>
          <a:stretch>
            <a:fillRect/>
          </a:stretch>
        </p:blipFill>
        <p:spPr>
          <a:xfrm>
            <a:off x="6187787" y="3228851"/>
            <a:ext cx="2816472" cy="2816473"/>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5" name="Drawing on whatever emerged there……"/>
          <p:cNvSpPr txBox="1"/>
          <p:nvPr>
            <p:ph type="title"/>
          </p:nvPr>
        </p:nvSpPr>
        <p:spPr>
          <a:prstGeom prst="rect">
            <a:avLst/>
          </a:prstGeom>
        </p:spPr>
        <p:txBody>
          <a:bodyPr/>
          <a:lstStyle/>
          <a:p>
            <a:pPr/>
            <a:r>
              <a:t>Drawing on whatever emerged there…</a:t>
            </a:r>
          </a:p>
          <a:p>
            <a:pPr/>
            <a:r>
              <a:t>What spaces, recognition and support can you set up to bring those things into reality?</a:t>
            </a:r>
          </a:p>
        </p:txBody>
      </p:sp>
      <p:sp>
        <p:nvSpPr>
          <p:cNvPr id="56" name="Eg Connected Learning interns or similar…"/>
          <p:cNvSpPr txBox="1"/>
          <p:nvPr>
            <p:ph type="body" idx="1"/>
          </p:nvPr>
        </p:nvSpPr>
        <p:spPr>
          <a:xfrm>
            <a:off x="330200" y="2492896"/>
            <a:ext cx="8483600" cy="3844404"/>
          </a:xfrm>
          <a:prstGeom prst="rect">
            <a:avLst/>
          </a:prstGeom>
        </p:spPr>
        <p:txBody>
          <a:bodyPr/>
          <a:lstStyle/>
          <a:p>
            <a:pPr>
              <a:defRPr sz="2700"/>
            </a:pPr>
            <a:r>
              <a:t>Eg Connected Learning interns or similar</a:t>
            </a:r>
          </a:p>
          <a:p>
            <a:pPr>
              <a:defRPr sz="2700"/>
            </a:pPr>
            <a:r>
              <a:t>Student Reviewers of Teaching</a:t>
            </a:r>
          </a:p>
          <a:p>
            <a:pPr>
              <a:defRPr sz="2700"/>
            </a:pPr>
            <a:r>
              <a:t>Changes to assessment criteria, to invite disciplinary reflection</a:t>
            </a:r>
          </a:p>
          <a:p>
            <a:pPr>
              <a:defRPr sz="2700"/>
            </a:pPr>
            <a:r>
              <a:t>Department/faculty/UCL accolades/prizes</a:t>
            </a:r>
          </a:p>
          <a:p>
            <a:pPr>
              <a:defRPr b="1"/>
            </a:pPr>
            <a:r>
              <a:t>How can you make yourselves ongoingly accountable?</a:t>
            </a:r>
          </a:p>
          <a:p>
            <a:pPr/>
            <a:r>
              <a:t>Add things to the next slide in menti</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1" name="Bringing in others (making it normal)"/>
          <p:cNvSpPr txBox="1"/>
          <p:nvPr>
            <p:ph type="title"/>
          </p:nvPr>
        </p:nvSpPr>
        <p:spPr>
          <a:prstGeom prst="rect">
            <a:avLst/>
          </a:prstGeom>
        </p:spPr>
        <p:txBody>
          <a:bodyPr/>
          <a:lstStyle/>
          <a:p>
            <a:pPr/>
            <a:r>
              <a:t>Bringing in others (making it normal)</a:t>
            </a:r>
          </a:p>
        </p:txBody>
      </p:sp>
      <p:sp>
        <p:nvSpPr>
          <p:cNvPr id="62" name="Becoming inclusive and interrogating legitimacy is not a favour you do to disadvantaged people…"/>
          <p:cNvSpPr txBox="1"/>
          <p:nvPr>
            <p:ph type="body" idx="1"/>
          </p:nvPr>
        </p:nvSpPr>
        <p:spPr>
          <a:prstGeom prst="rect">
            <a:avLst/>
          </a:prstGeom>
        </p:spPr>
        <p:txBody>
          <a:bodyPr/>
          <a:lstStyle/>
          <a:p>
            <a:pPr/>
            <a:r>
              <a:t>Becoming inclusive and interrogating legitimacy is not a favour you do to disadvantaged people</a:t>
            </a:r>
          </a:p>
          <a:p>
            <a:pPr/>
            <a:r>
              <a:t>It is a cultivation of the discipline, into different contexts, questions, perspectives and so on.</a:t>
            </a:r>
          </a:p>
          <a:p>
            <a:pPr>
              <a:defRPr b="1"/>
            </a:pPr>
            <a:r>
              <a:t>How can you embed it into your discipline?</a:t>
            </a:r>
          </a:p>
          <a:p>
            <a:pPr/>
            <a:r>
              <a:t>Menti slide 3</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7" name="Takeaways"/>
          <p:cNvSpPr txBox="1"/>
          <p:nvPr>
            <p:ph type="title"/>
          </p:nvPr>
        </p:nvSpPr>
        <p:spPr>
          <a:prstGeom prst="rect">
            <a:avLst/>
          </a:prstGeom>
        </p:spPr>
        <p:txBody>
          <a:bodyPr/>
          <a:lstStyle/>
          <a:p>
            <a:pPr/>
            <a:r>
              <a:t>Takeaways</a:t>
            </a:r>
          </a:p>
        </p:txBody>
      </p:sp>
      <p:sp>
        <p:nvSpPr>
          <p:cNvPr id="68" name="always establish ways to have input from others…"/>
          <p:cNvSpPr txBox="1"/>
          <p:nvPr>
            <p:ph type="body" idx="1"/>
          </p:nvPr>
        </p:nvSpPr>
        <p:spPr>
          <a:xfrm>
            <a:off x="330200" y="1768475"/>
            <a:ext cx="8483600" cy="4900169"/>
          </a:xfrm>
          <a:prstGeom prst="rect">
            <a:avLst/>
          </a:prstGeom>
        </p:spPr>
        <p:txBody>
          <a:bodyPr/>
          <a:lstStyle/>
          <a:p>
            <a:pPr/>
            <a:r>
              <a:t>always establish ways to have input from others</a:t>
            </a:r>
          </a:p>
          <a:p>
            <a:pPr/>
            <a:r>
              <a:t>build in reminders, recognition and acknowledgement</a:t>
            </a:r>
          </a:p>
          <a:p>
            <a:pPr/>
            <a:r>
              <a:t>arrange a meeting to follow up on ideas now (!)</a:t>
            </a:r>
          </a:p>
          <a:p>
            <a:pPr/>
            <a:r>
              <a:t>use it to improve the discipline in disciplinary ways</a:t>
            </a:r>
          </a:p>
          <a:p>
            <a:pPr/>
            <a:r>
              <a:t>(If you’re not coming to the second session please skip to the end of the mentimeter slides to give brief feedback)</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2" name="SHS Decolonising the Curriculum 2021"/>
          <p:cNvSpPr txBox="1"/>
          <p:nvPr>
            <p:ph type="ctrTitle"/>
          </p:nvPr>
        </p:nvSpPr>
        <p:spPr>
          <a:xfrm>
            <a:off x="196850" y="87312"/>
            <a:ext cx="8496300" cy="1584326"/>
          </a:xfrm>
          <a:prstGeom prst="rect">
            <a:avLst/>
          </a:prstGeom>
        </p:spPr>
        <p:txBody>
          <a:bodyPr/>
          <a:lstStyle/>
          <a:p>
            <a:pPr/>
            <a:r>
              <a:t>SHS Decolonising the Curriculum 2021</a:t>
            </a:r>
          </a:p>
        </p:txBody>
      </p:sp>
      <p:sp>
        <p:nvSpPr>
          <p:cNvPr id="73" name="2. Finetuning our practice…"/>
          <p:cNvSpPr txBox="1"/>
          <p:nvPr>
            <p:ph type="subTitle" idx="1"/>
          </p:nvPr>
        </p:nvSpPr>
        <p:spPr>
          <a:prstGeom prst="rect">
            <a:avLst/>
          </a:prstGeom>
        </p:spPr>
        <p:txBody>
          <a:bodyPr/>
          <a:lstStyle/>
          <a:p>
            <a:pPr>
              <a:spcBef>
                <a:spcPts val="0"/>
              </a:spcBef>
              <a:defRPr b="1" sz="3000">
                <a:solidFill>
                  <a:schemeClr val="accent2"/>
                </a:solidFill>
              </a:defRPr>
            </a:pPr>
            <a:r>
              <a:t>2. Finetuning our practice</a:t>
            </a:r>
          </a:p>
          <a:p>
            <a:pPr>
              <a:spcBef>
                <a:spcPts val="0"/>
              </a:spcBef>
              <a:defRPr b="1" sz="3000">
                <a:solidFill>
                  <a:schemeClr val="accent2"/>
                </a:solidFill>
              </a:defRPr>
            </a:pPr>
          </a:p>
          <a:p>
            <a:pPr/>
            <a:r>
              <a:t>This session will focus for the most part on identifying opportunities to effect a decolonised curriculum in the present, even if impermanently. The emphasis of this is to collectively discover actions and activities rather than give a full picture of ‘decolonising’.</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8" name="Strategies and tactics: some terminology for today"/>
          <p:cNvSpPr txBox="1"/>
          <p:nvPr>
            <p:ph type="title"/>
          </p:nvPr>
        </p:nvSpPr>
        <p:spPr>
          <a:prstGeom prst="rect">
            <a:avLst/>
          </a:prstGeom>
        </p:spPr>
        <p:txBody>
          <a:bodyPr/>
          <a:lstStyle/>
          <a:p>
            <a:pPr/>
            <a:r>
              <a:t>Strategies and tactics: some terminology for today</a:t>
            </a:r>
          </a:p>
        </p:txBody>
      </p:sp>
      <p:sp>
        <p:nvSpPr>
          <p:cNvPr id="79" name="Strategies: structures that are laid down extending towards a future, stabilising (over) time (earlier workshop)…"/>
          <p:cNvSpPr txBox="1"/>
          <p:nvPr>
            <p:ph type="body" idx="1"/>
          </p:nvPr>
        </p:nvSpPr>
        <p:spPr>
          <a:prstGeom prst="rect">
            <a:avLst/>
          </a:prstGeom>
        </p:spPr>
        <p:txBody>
          <a:bodyPr/>
          <a:lstStyle/>
          <a:p>
            <a:pPr/>
            <a:r>
              <a:t>Strategies: structures that are laid down extending towards a future, stabilising (over) time (earlier workshop)</a:t>
            </a:r>
          </a:p>
          <a:p>
            <a:pPr/>
            <a:r>
              <a:rPr b="1"/>
              <a:t>Tactics</a:t>
            </a:r>
            <a:r>
              <a:t>: ways to bring that future into the present, even in passing or in a very limited context (this workshop).</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84" name="Tips and suggestions?"/>
          <p:cNvSpPr txBox="1"/>
          <p:nvPr>
            <p:ph type="title"/>
          </p:nvPr>
        </p:nvSpPr>
        <p:spPr>
          <a:prstGeom prst="rect">
            <a:avLst/>
          </a:prstGeom>
        </p:spPr>
        <p:txBody>
          <a:bodyPr/>
          <a:lstStyle/>
          <a:p>
            <a:pPr/>
            <a:r>
              <a:t>Tips and suggestions?</a:t>
            </a:r>
          </a:p>
        </p:txBody>
      </p:sp>
      <p:sp>
        <p:nvSpPr>
          <p:cNvPr id="85" name="“Find out for yourself”…"/>
          <p:cNvSpPr txBox="1"/>
          <p:nvPr>
            <p:ph type="body" idx="1"/>
          </p:nvPr>
        </p:nvSpPr>
        <p:spPr>
          <a:prstGeom prst="rect">
            <a:avLst/>
          </a:prstGeom>
        </p:spPr>
        <p:txBody>
          <a:bodyPr/>
          <a:lstStyle/>
          <a:p>
            <a:pPr/>
            <a:r>
              <a:t>“Find out for yourself”</a:t>
            </a:r>
          </a:p>
          <a:p>
            <a:pPr/>
            <a:r>
              <a:t>Work collaboratively</a:t>
            </a:r>
          </a:p>
          <a:p>
            <a:pPr/>
            <a:r>
              <a:t>Keep empathising and listening</a:t>
            </a:r>
          </a:p>
          <a:p>
            <a:pPr/>
            <a:r>
              <a:t>Let’s be stubborn…</a:t>
            </a:r>
          </a:p>
          <a:p>
            <a:pPr/>
            <a:r>
              <a:t>Do </a:t>
            </a:r>
            <a:r>
              <a:rPr i="1"/>
              <a:t>something</a:t>
            </a:r>
            <a:r>
              <a:t> now – there is a lot of inertia</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7FA1AC"/>
      </a:accent1>
      <a:accent2>
        <a:srgbClr val="004359"/>
      </a:accent2>
      <a:accent3>
        <a:srgbClr val="8F8F8F"/>
      </a:accent3>
      <a:accent4>
        <a:srgbClr val="707070"/>
      </a:accent4>
      <a:accent5>
        <a:srgbClr val="BFCCD1"/>
      </a:accent5>
      <a:accent6>
        <a:srgbClr val="003D51"/>
      </a:accent6>
      <a:hlink>
        <a:srgbClr val="0000FF"/>
      </a:hlink>
      <a:folHlink>
        <a:srgbClr val="FF00FF"/>
      </a:folHlink>
    </a:clrScheme>
    <a:fontScheme name="Default">
      <a:majorFont>
        <a:latin typeface="Helvetica"/>
        <a:ea typeface="Helvetica"/>
        <a:cs typeface="Helvetica"/>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bevel/>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bevel/>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7FA1AC"/>
      </a:accent1>
      <a:accent2>
        <a:srgbClr val="004359"/>
      </a:accent2>
      <a:accent3>
        <a:srgbClr val="8F8F8F"/>
      </a:accent3>
      <a:accent4>
        <a:srgbClr val="707070"/>
      </a:accent4>
      <a:accent5>
        <a:srgbClr val="BFCCD1"/>
      </a:accent5>
      <a:accent6>
        <a:srgbClr val="003D51"/>
      </a:accent6>
      <a:hlink>
        <a:srgbClr val="0000FF"/>
      </a:hlink>
      <a:folHlink>
        <a:srgbClr val="FF00FF"/>
      </a:folHlink>
    </a:clrScheme>
    <a:fontScheme name="Default">
      <a:majorFont>
        <a:latin typeface="Helvetica"/>
        <a:ea typeface="Helvetica"/>
        <a:cs typeface="Helvetica"/>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bevel/>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bevel/>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