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2" r:id="rId4"/>
    <p:sldId id="264" r:id="rId5"/>
    <p:sldId id="273" r:id="rId6"/>
    <p:sldId id="284" r:id="rId7"/>
    <p:sldId id="274" r:id="rId8"/>
    <p:sldId id="275" r:id="rId9"/>
    <p:sldId id="276" r:id="rId10"/>
    <p:sldId id="278" r:id="rId11"/>
    <p:sldId id="277" r:id="rId12"/>
    <p:sldId id="279" r:id="rId13"/>
    <p:sldId id="280" r:id="rId14"/>
    <p:sldId id="285" r:id="rId15"/>
    <p:sldId id="281" r:id="rId16"/>
    <p:sldId id="283" r:id="rId17"/>
    <p:sldId id="282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EA7600"/>
    <a:srgbClr val="B2B3B2"/>
    <a:srgbClr val="EFA720"/>
    <a:srgbClr val="361C64"/>
    <a:srgbClr val="0C1A44"/>
    <a:srgbClr val="9FD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84154"/>
  </p:normalViewPr>
  <p:slideViewPr>
    <p:cSldViewPr snapToGrid="0" snapToObjects="1">
      <p:cViewPr varScale="1">
        <p:scale>
          <a:sx n="139" d="100"/>
          <a:sy n="139" d="100"/>
        </p:scale>
        <p:origin x="168" y="2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A848-CEE9-2E4C-88D4-3A15E34C9D1F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AD9B-210B-A545-8A1E-463FED092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5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who I am, my role and how previous experience has led me to this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05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standard </a:t>
            </a:r>
            <a:r>
              <a:rPr lang="en-US" dirty="0" err="1"/>
              <a:t>moodle</a:t>
            </a:r>
            <a:r>
              <a:rPr lang="en-US" dirty="0"/>
              <a:t> log report. Not as detailed a view as the actual log but quite. A lot of detail.</a:t>
            </a:r>
          </a:p>
          <a:p>
            <a:r>
              <a:rPr lang="en-US" dirty="0"/>
              <a:t>We can start to think a bit more specifically about what we want to know.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92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standard </a:t>
            </a:r>
            <a:r>
              <a:rPr lang="en-US" dirty="0" err="1"/>
              <a:t>moodle</a:t>
            </a:r>
            <a:r>
              <a:rPr lang="en-US" dirty="0"/>
              <a:t> report – activity report</a:t>
            </a:r>
          </a:p>
          <a:p>
            <a:r>
              <a:rPr lang="en-US" dirty="0"/>
              <a:t>Handy if we want to know if resources / sections within an online module are being accessed.</a:t>
            </a:r>
          </a:p>
          <a:p>
            <a:r>
              <a:rPr lang="en-US" dirty="0"/>
              <a:t>This may identify items that students may or may not find of value. If you’ve spent a lot time creating an online resource they haven’t used – did you need to?</a:t>
            </a:r>
          </a:p>
          <a:p>
            <a:r>
              <a:rPr lang="en-US" dirty="0"/>
              <a:t>If you have loads of links to lots of documents students have never read are they really needed? How could they be made more accessible?</a:t>
            </a:r>
          </a:p>
          <a:p>
            <a:r>
              <a:rPr lang="en-US" dirty="0"/>
              <a:t>Forums – are they using them? If not, why not? What is the value to the student? What may we need to adjust to make it of value?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38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also start to drill down to what activities students have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44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visualization in Tableau created from a Moodle log file for a specific user.</a:t>
            </a:r>
          </a:p>
          <a:p>
            <a:r>
              <a:rPr lang="en-US" dirty="0"/>
              <a:t>We can also create something similar for a group of users.</a:t>
            </a:r>
          </a:p>
          <a:p>
            <a:r>
              <a:rPr lang="en-US" dirty="0"/>
              <a:t>The darker the link the more the more that action took place during that month/week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This enables use to get an overview of how student(s) are navigating through the online module / course.</a:t>
            </a:r>
          </a:p>
          <a:p>
            <a:r>
              <a:rPr lang="en-US" dirty="0"/>
              <a:t>Does this match our expectation?  - when we design a course we also envisage the pathway through the resources we expect students to 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80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9875" lvl="1" indent="-269875">
              <a:spcBef>
                <a:spcPts val="900"/>
              </a:spcBef>
              <a:buFont typeface="Corbel" panose="020B0503020204020204" pitchFamily="34" charset="0"/>
              <a:buChar char="»"/>
            </a:pPr>
            <a:r>
              <a:rPr lang="en-GB" sz="1800" dirty="0"/>
              <a:t>What do you really want to know?</a:t>
            </a:r>
          </a:p>
          <a:p>
            <a:pPr marL="269875" lvl="1" indent="-269875">
              <a:spcBef>
                <a:spcPts val="900"/>
              </a:spcBef>
              <a:buFont typeface="Corbel" panose="020B0503020204020204" pitchFamily="34" charset="0"/>
              <a:buChar char="»"/>
            </a:pPr>
            <a:r>
              <a:rPr lang="en-GB" sz="1800" dirty="0"/>
              <a:t>Fit with academic practice</a:t>
            </a:r>
          </a:p>
          <a:p>
            <a:pPr marL="269875" lvl="1" indent="-269875">
              <a:spcBef>
                <a:spcPts val="900"/>
              </a:spcBef>
              <a:buFont typeface="Corbel" panose="020B0503020204020204" pitchFamily="34" charset="0"/>
              <a:buChar char="»"/>
            </a:pPr>
            <a:r>
              <a:rPr lang="en-GB" sz="1800" dirty="0"/>
              <a:t>Link to threshold concepts</a:t>
            </a:r>
          </a:p>
          <a:p>
            <a:pPr marL="269875" lvl="1" indent="-269875">
              <a:spcBef>
                <a:spcPts val="900"/>
              </a:spcBef>
              <a:buFont typeface="Corbel" panose="020B0503020204020204" pitchFamily="34" charset="0"/>
              <a:buChar char="»"/>
            </a:pPr>
            <a:r>
              <a:rPr lang="en-GB" sz="1800" dirty="0"/>
              <a:t>Link to self-study activities</a:t>
            </a:r>
          </a:p>
          <a:p>
            <a:pPr marL="269875" lvl="1" indent="-269875">
              <a:spcBef>
                <a:spcPts val="900"/>
              </a:spcBef>
              <a:buFont typeface="Corbel" panose="020B0503020204020204" pitchFamily="34" charset="0"/>
              <a:buChar char="»"/>
            </a:pPr>
            <a:r>
              <a:rPr lang="en-GB" sz="1800" dirty="0"/>
              <a:t>Is there a ‘critical path’ through the learning?</a:t>
            </a:r>
          </a:p>
          <a:p>
            <a:pPr marL="269875" lvl="1" indent="-269875">
              <a:spcBef>
                <a:spcPts val="900"/>
              </a:spcBef>
              <a:buFont typeface="Corbel" panose="020B0503020204020204" pitchFamily="34" charset="0"/>
              <a:buChar char="»"/>
            </a:pPr>
            <a:r>
              <a:rPr lang="en-GB" sz="1800" dirty="0"/>
              <a:t>Answering specific questions not looking for patterns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18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enables us to the reflect on our practice. What is working, what isn’t working? What could be improved? What are the sticking points?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65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Adjust learning and teaching during the module – again, if there are a lot of confused flags from a lecture you may re-visit that topic in the next lecture or look to provide additional resources through the VLE or in a seminar session.</a:t>
            </a:r>
          </a:p>
          <a:p>
            <a:endParaRPr lang="en-US" dirty="0"/>
          </a:p>
          <a:p>
            <a:r>
              <a:rPr lang="en-US" dirty="0"/>
              <a:t>Can also be used to review a learning design at the end of a module and feedback into review processes.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17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Improved student outcomes and hopefully student satisfaction.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7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used by SOLAR – Society for Learning Analytics Research</a:t>
            </a:r>
          </a:p>
          <a:p>
            <a:r>
              <a:rPr lang="en-US" dirty="0"/>
              <a:t>Other definitions also used, but this is widely accepted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3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Bums on seats aka retention</a:t>
            </a:r>
          </a:p>
          <a:p>
            <a:r>
              <a:rPr lang="en-US" dirty="0"/>
              <a:t>Improving student outcomes</a:t>
            </a:r>
          </a:p>
          <a:p>
            <a:endParaRPr lang="en-US" dirty="0"/>
          </a:p>
          <a:p>
            <a:r>
              <a:rPr lang="en-US" dirty="0"/>
              <a:t>- Not issues for all institutions</a:t>
            </a:r>
          </a:p>
          <a:p>
            <a:endParaRPr lang="en-US" dirty="0"/>
          </a:p>
          <a:p>
            <a:r>
              <a:rPr lang="en-US" dirty="0"/>
              <a:t>Lot of work in the US on student module selection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Brings us back to the definition – how do we know that students have understood? Are they uses the online resources?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15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</a:t>
            </a:r>
            <a:r>
              <a:rPr lang="en-US" dirty="0" err="1"/>
              <a:t>ed</a:t>
            </a:r>
            <a:r>
              <a:rPr lang="en-US" dirty="0"/>
              <a:t> tech help us understanding or at leave observe student learning </a:t>
            </a:r>
            <a:r>
              <a:rPr lang="en-US" dirty="0" err="1"/>
              <a:t>behaviours</a:t>
            </a:r>
            <a:endParaRPr lang="en-US" dirty="0"/>
          </a:p>
          <a:p>
            <a:r>
              <a:rPr lang="en-US" dirty="0"/>
              <a:t>- Crucial to identify what is we want to know – what are the 3 main things?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9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know if students are making progress?</a:t>
            </a:r>
          </a:p>
          <a:p>
            <a:r>
              <a:rPr lang="en-US" dirty="0"/>
              <a:t>What data if any do you use to inform your practice?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59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recording our lectures, we can make them part of our pedagogy.</a:t>
            </a:r>
          </a:p>
          <a:p>
            <a:r>
              <a:rPr lang="en-US" dirty="0"/>
              <a:t>Systems such as Echo 360 facilitate live streaming. Slides can be uploaded before the lecture and quizzes embedded – no more clickers.</a:t>
            </a:r>
          </a:p>
          <a:p>
            <a:r>
              <a:rPr lang="en-US" dirty="0"/>
              <a:t>Other facilities include note taking and being able to flag confusion at content.</a:t>
            </a:r>
          </a:p>
          <a:p>
            <a:endParaRPr lang="en-US" dirty="0"/>
          </a:p>
          <a:p>
            <a:r>
              <a:rPr lang="en-US" dirty="0"/>
              <a:t>This is sample content, thank you Echo.</a:t>
            </a:r>
          </a:p>
          <a:p>
            <a:r>
              <a:rPr lang="en-US" dirty="0"/>
              <a:t>Of particular interest is the confused flags. If you have introduced a threshold concept can identify if there is any confusion, who is confused. What part of the lecture was the most confusing? This can be seen at the end of a livestream but also later.</a:t>
            </a:r>
          </a:p>
          <a:p>
            <a:endParaRPr lang="en-US" dirty="0"/>
          </a:p>
          <a:p>
            <a:r>
              <a:rPr lang="en-US" dirty="0"/>
              <a:t>May indicate a topic or concept that may need additional guidance as a whole group or sub-sets of students in tutorials, on VLE or in a seminar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88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Activity participation for each student</a:t>
            </a:r>
            <a:r>
              <a:rPr lang="en-GB" dirty="0"/>
              <a:t> is the percentage of the total activities the student responded to (number of responses/total number of activities). This is shown on the Students analytics page, and can be displayed for All Classes or for a specific class.</a:t>
            </a:r>
          </a:p>
          <a:p>
            <a:endParaRPr lang="en-GB" dirty="0"/>
          </a:p>
          <a:p>
            <a:r>
              <a:rPr lang="en-GB" b="1" dirty="0"/>
              <a:t>Activity correct</a:t>
            </a:r>
            <a:r>
              <a:rPr lang="en-GB" dirty="0"/>
              <a:t> is only shown for individual students, and is a percentage calculated as: number of correct answers given/number of activities that have a correct answer identified. In this case, short answer questions, or other activities where you have not identified a "correct" answer are not counted.</a:t>
            </a:r>
          </a:p>
          <a:p>
            <a:endParaRPr lang="en-GB" dirty="0"/>
          </a:p>
          <a:p>
            <a:r>
              <a:rPr lang="en-GB" dirty="0"/>
              <a:t>We can dig a little deeper.</a:t>
            </a:r>
          </a:p>
          <a:p>
            <a:endParaRPr lang="en-GB" dirty="0"/>
          </a:p>
          <a:p>
            <a:r>
              <a:rPr lang="en-GB" dirty="0"/>
              <a:t>Activity – idea of engagement level, but also gives an indication of student understanding.</a:t>
            </a:r>
          </a:p>
          <a:p>
            <a:endParaRPr lang="en-GB" dirty="0"/>
          </a:p>
          <a:p>
            <a:r>
              <a:rPr lang="en-GB" dirty="0"/>
              <a:t>Notes – we can see total word count for a session – these can be either good or bad.</a:t>
            </a:r>
          </a:p>
          <a:p>
            <a:r>
              <a:rPr lang="en-GB" dirty="0"/>
              <a:t>Shows engagement if students are making notes during the livestream, but it has also been noted that some students with SPLD will unnecessarily make lots of notes – so something to look out for.</a:t>
            </a:r>
          </a:p>
          <a:p>
            <a:r>
              <a:rPr lang="en-GB" dirty="0"/>
              <a:t>Also indicates what students find important – may not be the same content as you thought.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70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the blend?</a:t>
            </a:r>
          </a:p>
          <a:p>
            <a:r>
              <a:rPr lang="en-US" dirty="0"/>
              <a:t>Not all learning happens in the lecture theatre.</a:t>
            </a:r>
          </a:p>
          <a:p>
            <a:r>
              <a:rPr lang="en-US" dirty="0"/>
              <a:t>Increasing move to blended learning and use of VLE to support face-to-face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5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2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6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A461-EA6A-5444-9DB9-803F995328F6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lyraeri.deviantart.com/" TargetMode="External"/><Relationship Id="rId4" Type="http://schemas.openxmlformats.org/officeDocument/2006/relationships/hyperlink" Target="https://lyraeri.deviantart.com/art/Thank-you-for-listening-card-41333527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05741" y="3332572"/>
            <a:ext cx="3708320" cy="123237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r>
              <a:rPr lang="en-GB" sz="3600" baseline="30000" dirty="0">
                <a:solidFill>
                  <a:srgbClr val="0097A9"/>
                </a:solidFill>
                <a:latin typeface="Arial" charset="0"/>
                <a:ea typeface="Arial" charset="0"/>
                <a:cs typeface="Arial" charset="0"/>
              </a:rPr>
              <a:t>Data, the Lecture and Me</a:t>
            </a:r>
          </a:p>
          <a:p>
            <a:r>
              <a:rPr lang="en-GB" sz="3600" baseline="30000" dirty="0">
                <a:latin typeface="Arial" charset="0"/>
                <a:ea typeface="Arial" charset="0"/>
                <a:cs typeface="Arial" charset="0"/>
              </a:rPr>
              <a:t>S. Ahern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5741" y="4564944"/>
            <a:ext cx="2756116" cy="29104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 anchor="b" anchorCtr="0">
            <a:noAutofit/>
          </a:bodyPr>
          <a:lstStyle/>
          <a:p>
            <a:r>
              <a:rPr lang="en-GB" baseline="-25000" dirty="0">
                <a:latin typeface="Arial" charset="0"/>
                <a:ea typeface="Arial" charset="0"/>
                <a:cs typeface="Arial" charset="0"/>
              </a:rPr>
              <a:t>May, 2018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865" y="-62135"/>
            <a:ext cx="9144000" cy="1256318"/>
            <a:chOff x="-3865" y="514785"/>
            <a:chExt cx="9144000" cy="1256318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-3865" y="536028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94124" y="253355"/>
            <a:ext cx="2407710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INFORMATION SERVICES DIVISION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66FC9-D2B0-A240-AF96-089C72BE1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950" y="1179896"/>
            <a:ext cx="4911632" cy="396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6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9E9BF51-3E95-FB40-AB8B-CC6400A84852}"/>
              </a:ext>
            </a:extLst>
          </p:cNvPr>
          <p:cNvSpPr txBox="1"/>
          <p:nvPr/>
        </p:nvSpPr>
        <p:spPr>
          <a:xfrm>
            <a:off x="241872" y="232181"/>
            <a:ext cx="626165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INFORMATION OVERLOAD</a:t>
            </a:r>
          </a:p>
        </p:txBody>
      </p:sp>
      <p:pic>
        <p:nvPicPr>
          <p:cNvPr id="6" name="Content Placeholder 11">
            <a:extLst>
              <a:ext uri="{FF2B5EF4-FFF2-40B4-BE49-F238E27FC236}">
                <a16:creationId xmlns:a16="http://schemas.microsoft.com/office/drawing/2014/main" id="{EF868659-B39C-FA42-84D5-B67D16DF75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73" b="2459"/>
          <a:stretch/>
        </p:blipFill>
        <p:spPr>
          <a:xfrm>
            <a:off x="408972" y="973544"/>
            <a:ext cx="8241252" cy="395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9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9E9BF51-3E95-FB40-AB8B-CC6400A84852}"/>
              </a:ext>
            </a:extLst>
          </p:cNvPr>
          <p:cNvSpPr txBox="1"/>
          <p:nvPr/>
        </p:nvSpPr>
        <p:spPr>
          <a:xfrm>
            <a:off x="241872" y="232181"/>
            <a:ext cx="626165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A LITTLE EASIER?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F13F3BC-1623-1247-9CB3-558D35F38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30" y="895976"/>
            <a:ext cx="8109622" cy="39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4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9E9BF51-3E95-FB40-AB8B-CC6400A84852}"/>
              </a:ext>
            </a:extLst>
          </p:cNvPr>
          <p:cNvSpPr txBox="1"/>
          <p:nvPr/>
        </p:nvSpPr>
        <p:spPr>
          <a:xfrm>
            <a:off x="241872" y="232181"/>
            <a:ext cx="626165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WHO DID WHAT?</a:t>
            </a:r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75D6E811-B04B-D344-A4B5-655280765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573" y="1038943"/>
            <a:ext cx="7035705" cy="3653028"/>
          </a:xfrm>
          <a:prstGeom prst="rect">
            <a:avLst/>
          </a:prstGeom>
        </p:spPr>
      </p:pic>
      <p:pic>
        <p:nvPicPr>
          <p:cNvPr id="8" name="Content Placeholder 13">
            <a:extLst>
              <a:ext uri="{FF2B5EF4-FFF2-40B4-BE49-F238E27FC236}">
                <a16:creationId xmlns:a16="http://schemas.microsoft.com/office/drawing/2014/main" id="{D337613F-322D-0D43-9A30-497CC00FC7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82" t="10759" r="3553" b="45622"/>
          <a:stretch/>
        </p:blipFill>
        <p:spPr>
          <a:xfrm>
            <a:off x="536544" y="1738300"/>
            <a:ext cx="8048405" cy="229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9E9BF51-3E95-FB40-AB8B-CC6400A84852}"/>
              </a:ext>
            </a:extLst>
          </p:cNvPr>
          <p:cNvSpPr txBox="1"/>
          <p:nvPr/>
        </p:nvSpPr>
        <p:spPr>
          <a:xfrm>
            <a:off x="241872" y="232181"/>
            <a:ext cx="626165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BUT WHAT WAS THE PATH TAKEN?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3C49336A-9C4A-9143-BA79-BE8C5C9BD803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5" b="39291"/>
          <a:stretch/>
        </p:blipFill>
        <p:spPr>
          <a:xfrm>
            <a:off x="460461" y="1175379"/>
            <a:ext cx="7986423" cy="311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6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9E9BF51-3E95-FB40-AB8B-CC6400A84852}"/>
              </a:ext>
            </a:extLst>
          </p:cNvPr>
          <p:cNvSpPr txBox="1"/>
          <p:nvPr/>
        </p:nvSpPr>
        <p:spPr>
          <a:xfrm>
            <a:off x="250581" y="270634"/>
            <a:ext cx="626165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DESIGNING IN DATA ‘HOOKS’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08690-DFF7-3949-9A2A-1FF9E2B676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2" y="877750"/>
            <a:ext cx="4718193" cy="37736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421072-9962-E543-9876-7667B1D9B2A3}"/>
              </a:ext>
            </a:extLst>
          </p:cNvPr>
          <p:cNvSpPr txBox="1"/>
          <p:nvPr/>
        </p:nvSpPr>
        <p:spPr>
          <a:xfrm flipH="1">
            <a:off x="3219316" y="4752934"/>
            <a:ext cx="2785520" cy="24198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en-GB" sz="1100" dirty="0"/>
              <a:t>Image CC BY-NC-ND 2.0 </a:t>
            </a:r>
            <a:r>
              <a:rPr lang="en-GB" sz="1100" dirty="0" err="1"/>
              <a:t>ian</a:t>
            </a:r>
            <a:r>
              <a:rPr lang="en-GB" sz="1100" dirty="0"/>
              <a:t> dolphin</a:t>
            </a:r>
          </a:p>
        </p:txBody>
      </p:sp>
    </p:spTree>
    <p:extLst>
      <p:ext uri="{BB962C8B-B14F-4D97-AF65-F5344CB8AC3E}">
        <p14:creationId xmlns:p14="http://schemas.microsoft.com/office/powerpoint/2010/main" val="957686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9E9BF51-3E95-FB40-AB8B-CC6400A84852}"/>
              </a:ext>
            </a:extLst>
          </p:cNvPr>
          <p:cNvSpPr txBox="1"/>
          <p:nvPr/>
        </p:nvSpPr>
        <p:spPr>
          <a:xfrm>
            <a:off x="241872" y="232181"/>
            <a:ext cx="626165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WHY BOTHER?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1B699-8D4C-C246-9D11-7AB094CB9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" y="973544"/>
            <a:ext cx="5572760" cy="371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48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9E9BF51-3E95-FB40-AB8B-CC6400A84852}"/>
              </a:ext>
            </a:extLst>
          </p:cNvPr>
          <p:cNvSpPr txBox="1"/>
          <p:nvPr/>
        </p:nvSpPr>
        <p:spPr>
          <a:xfrm>
            <a:off x="241872" y="232181"/>
            <a:ext cx="626165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WILL ENABLE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US TO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E07D0-922C-ED41-A2DF-111C2606E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560" y="973544"/>
            <a:ext cx="58420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38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9E9BF51-3E95-FB40-AB8B-CC6400A84852}"/>
              </a:ext>
            </a:extLst>
          </p:cNvPr>
          <p:cNvSpPr txBox="1"/>
          <p:nvPr/>
        </p:nvSpPr>
        <p:spPr>
          <a:xfrm>
            <a:off x="241872" y="232181"/>
            <a:ext cx="626165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AND HOPEFULLY …</a:t>
            </a:r>
          </a:p>
        </p:txBody>
      </p:sp>
      <p:pic>
        <p:nvPicPr>
          <p:cNvPr id="9" name="Picture 2" descr="mage result for learning cartoon">
            <a:extLst>
              <a:ext uri="{FF2B5EF4-FFF2-40B4-BE49-F238E27FC236}">
                <a16:creationId xmlns:a16="http://schemas.microsoft.com/office/drawing/2014/main" id="{E3102B16-72FB-F846-81A3-9E5F0D89B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100000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9" y="1166067"/>
            <a:ext cx="3039158" cy="30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021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pic>
        <p:nvPicPr>
          <p:cNvPr id="9" name="Picture 2" descr="'Thank you for listening' card by LyraEri">
            <a:extLst>
              <a:ext uri="{FF2B5EF4-FFF2-40B4-BE49-F238E27FC236}">
                <a16:creationId xmlns:a16="http://schemas.microsoft.com/office/drawing/2014/main" id="{642CA4CF-0FC8-6544-9F47-FF00A02DA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423" y="980826"/>
            <a:ext cx="4839346" cy="362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FA3DF3-3F53-3D45-B00A-09B0F928E3F1}"/>
              </a:ext>
            </a:extLst>
          </p:cNvPr>
          <p:cNvSpPr txBox="1"/>
          <p:nvPr/>
        </p:nvSpPr>
        <p:spPr>
          <a:xfrm>
            <a:off x="2460356" y="4802537"/>
            <a:ext cx="3963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Image: </a:t>
            </a:r>
            <a:r>
              <a:rPr lang="en-GB" sz="1200" b="1" dirty="0">
                <a:hlinkClick r:id="rId4"/>
              </a:rPr>
              <a:t>'Thank you for listening' card</a:t>
            </a:r>
            <a:r>
              <a:rPr lang="en-GB" sz="1200" b="1" dirty="0"/>
              <a:t> </a:t>
            </a:r>
            <a:r>
              <a:rPr lang="en-GB" sz="1200" dirty="0"/>
              <a:t>©2013-2018 </a:t>
            </a:r>
            <a:r>
              <a:rPr lang="en-GB" sz="1200" dirty="0">
                <a:hlinkClick r:id="rId5"/>
              </a:rPr>
              <a:t>LyraEri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487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FBDC34B-FBF2-D648-ACA8-916869B6AA60}"/>
              </a:ext>
            </a:extLst>
          </p:cNvPr>
          <p:cNvSpPr txBox="1"/>
          <p:nvPr/>
        </p:nvSpPr>
        <p:spPr>
          <a:xfrm>
            <a:off x="294123" y="253355"/>
            <a:ext cx="626165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LEARNING ANALYTICS?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D5991C-3D55-9046-A934-DE9221E32D74}"/>
              </a:ext>
            </a:extLst>
          </p:cNvPr>
          <p:cNvSpPr txBox="1">
            <a:spLocks/>
          </p:cNvSpPr>
          <p:nvPr/>
        </p:nvSpPr>
        <p:spPr>
          <a:xfrm>
            <a:off x="723014" y="1403581"/>
            <a:ext cx="7793666" cy="22859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/>
              <a:t>Learning analytics is the measurement, collection, analysis and reporting of data about learners and their contexts, for purposes of understanding and optimising learning and the environments in which it occurs.</a:t>
            </a:r>
            <a:br>
              <a:rPr lang="en-GB" dirty="0"/>
            </a:br>
            <a:endParaRPr lang="en-GB" dirty="0"/>
          </a:p>
          <a:p>
            <a:pPr marL="0" indent="0">
              <a:buFont typeface="Arial"/>
              <a:buNone/>
            </a:pPr>
            <a:r>
              <a:rPr lang="en-GB" sz="1600" b="1" dirty="0"/>
              <a:t>Siemens &amp; </a:t>
            </a:r>
            <a:r>
              <a:rPr lang="en-GB" sz="1600" b="1" dirty="0" err="1"/>
              <a:t>Gašević</a:t>
            </a:r>
            <a:r>
              <a:rPr lang="en-GB" sz="1600" b="1" dirty="0"/>
              <a:t>, 2012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3094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FBDC34B-FBF2-D648-ACA8-916869B6AA60}"/>
              </a:ext>
            </a:extLst>
          </p:cNvPr>
          <p:cNvSpPr txBox="1"/>
          <p:nvPr/>
        </p:nvSpPr>
        <p:spPr>
          <a:xfrm>
            <a:off x="294123" y="253355"/>
            <a:ext cx="626165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WHAT’S IT FOR?</a:t>
            </a:r>
          </a:p>
        </p:txBody>
      </p:sp>
      <p:pic>
        <p:nvPicPr>
          <p:cNvPr id="7" name="Picture 2" descr="mage result for learning cartoon">
            <a:extLst>
              <a:ext uri="{FF2B5EF4-FFF2-40B4-BE49-F238E27FC236}">
                <a16:creationId xmlns:a16="http://schemas.microsoft.com/office/drawing/2014/main" id="{2A4A2B0E-758E-1743-956A-098139E2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100000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97" y="164155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7AE46F-E859-4147-B699-AA972494B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088" y="1890158"/>
            <a:ext cx="4180114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9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FBDC34B-FBF2-D648-ACA8-916869B6AA60}"/>
              </a:ext>
            </a:extLst>
          </p:cNvPr>
          <p:cNvSpPr txBox="1"/>
          <p:nvPr/>
        </p:nvSpPr>
        <p:spPr>
          <a:xfrm>
            <a:off x="294123" y="253355"/>
            <a:ext cx="626165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HAVE WE FORGOTTEN SOMETHING?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B65BB5F-55AE-824C-9210-85EE67B27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39" y="1542306"/>
            <a:ext cx="5389910" cy="23068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5F3997-3B3F-1940-8337-CD70BE0CEB02}"/>
              </a:ext>
            </a:extLst>
          </p:cNvPr>
          <p:cNvSpPr txBox="1"/>
          <p:nvPr/>
        </p:nvSpPr>
        <p:spPr>
          <a:xfrm>
            <a:off x="3297420" y="5419400"/>
            <a:ext cx="577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https://www.flickr.com/photos/teachandlearn/3792277913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89AF49-3464-9941-B355-032EDA404F12}"/>
              </a:ext>
            </a:extLst>
          </p:cNvPr>
          <p:cNvSpPr txBox="1"/>
          <p:nvPr/>
        </p:nvSpPr>
        <p:spPr>
          <a:xfrm>
            <a:off x="3449820" y="5571800"/>
            <a:ext cx="577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https://www.flickr.com/photos/teachandlearn/3792277913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6CA0B4-16C0-D44D-AFB4-BB6864A4C994}"/>
              </a:ext>
            </a:extLst>
          </p:cNvPr>
          <p:cNvSpPr txBox="1"/>
          <p:nvPr/>
        </p:nvSpPr>
        <p:spPr>
          <a:xfrm>
            <a:off x="3602220" y="5724200"/>
            <a:ext cx="577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https://www.flickr.com/photos/teachandlearn/3792277913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95CC88-D50F-CD42-B5A8-70F8F496D5CB}"/>
              </a:ext>
            </a:extLst>
          </p:cNvPr>
          <p:cNvSpPr txBox="1"/>
          <p:nvPr/>
        </p:nvSpPr>
        <p:spPr>
          <a:xfrm>
            <a:off x="3754620" y="5876600"/>
            <a:ext cx="577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https://www.flickr.com/photos/teachandlearn/3792277913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C3BF87-68AF-734D-BBE6-D923F7AE5D11}"/>
              </a:ext>
            </a:extLst>
          </p:cNvPr>
          <p:cNvSpPr txBox="1"/>
          <p:nvPr/>
        </p:nvSpPr>
        <p:spPr>
          <a:xfrm>
            <a:off x="2464525" y="4225652"/>
            <a:ext cx="363147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https://</a:t>
            </a:r>
            <a:r>
              <a:rPr lang="en-GB" sz="1100" dirty="0" err="1"/>
              <a:t>www.flickr.com</a:t>
            </a:r>
            <a:r>
              <a:rPr lang="en-GB" sz="1100" dirty="0"/>
              <a:t>/photos/</a:t>
            </a:r>
            <a:r>
              <a:rPr lang="en-GB" sz="1100" dirty="0" err="1"/>
              <a:t>teachandlearn</a:t>
            </a:r>
            <a:r>
              <a:rPr lang="en-GB" sz="1100" dirty="0"/>
              <a:t>/3792277913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6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F740283-1D73-C341-815B-32F96A2D3F79}"/>
              </a:ext>
            </a:extLst>
          </p:cNvPr>
          <p:cNvSpPr txBox="1"/>
          <p:nvPr/>
        </p:nvSpPr>
        <p:spPr>
          <a:xfrm>
            <a:off x="241872" y="232181"/>
            <a:ext cx="626165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HOW WILL I KNOW?…</a:t>
            </a:r>
          </a:p>
        </p:txBody>
      </p:sp>
      <p:pic>
        <p:nvPicPr>
          <p:cNvPr id="1026" name="Picture 2" descr="whitney-houston-how-will-i-know.jpg">
            <a:extLst>
              <a:ext uri="{FF2B5EF4-FFF2-40B4-BE49-F238E27FC236}">
                <a16:creationId xmlns:a16="http://schemas.microsoft.com/office/drawing/2014/main" id="{4FACD096-DC3E-534C-AA59-E8E0DA86C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46" y="973544"/>
            <a:ext cx="4826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70A3A-D15B-0B43-BDAB-D21C7FA8BBD6}"/>
              </a:ext>
            </a:extLst>
          </p:cNvPr>
          <p:cNvSpPr txBox="1"/>
          <p:nvPr/>
        </p:nvSpPr>
        <p:spPr>
          <a:xfrm>
            <a:off x="1402080" y="4759182"/>
            <a:ext cx="63398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www.nj.com</a:t>
            </a:r>
            <a:r>
              <a:rPr lang="en-US" sz="1100" dirty="0"/>
              <a:t>/entertainment/music/</a:t>
            </a:r>
            <a:r>
              <a:rPr lang="en-US" sz="1100" dirty="0" err="1"/>
              <a:t>index.ssf</a:t>
            </a:r>
            <a:r>
              <a:rPr lang="en-US" sz="1100" dirty="0"/>
              <a:t>/2012/02/</a:t>
            </a:r>
            <a:r>
              <a:rPr lang="en-US" sz="1100" dirty="0" err="1"/>
              <a:t>song_of_the_day_how_will_i_kno.html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8227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F740283-1D73-C341-815B-32F96A2D3F79}"/>
              </a:ext>
            </a:extLst>
          </p:cNvPr>
          <p:cNvSpPr txBox="1"/>
          <p:nvPr/>
        </p:nvSpPr>
        <p:spPr>
          <a:xfrm>
            <a:off x="241872" y="232181"/>
            <a:ext cx="626165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HOW DO YOU KNOW?…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B05BA7-897F-C148-9D56-AD49F0ACB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393" y="1091291"/>
            <a:ext cx="3311979" cy="33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FA688D-9E0C-AE4E-85F2-005EF47FB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98" y="886458"/>
            <a:ext cx="4911632" cy="396360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9E9BF51-3E95-FB40-AB8B-CC6400A84852}"/>
              </a:ext>
            </a:extLst>
          </p:cNvPr>
          <p:cNvSpPr txBox="1"/>
          <p:nvPr/>
        </p:nvSpPr>
        <p:spPr>
          <a:xfrm>
            <a:off x="241872" y="232181"/>
            <a:ext cx="626165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SO, ABOUT THAT LECTURE…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818CF-6C9F-7A4F-91F9-A407D8F23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27" y="886458"/>
            <a:ext cx="5630210" cy="39918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8F123F-1D25-8A4E-9D2D-66D66830D3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730" t="58334"/>
          <a:stretch/>
        </p:blipFill>
        <p:spPr>
          <a:xfrm>
            <a:off x="4467496" y="1428206"/>
            <a:ext cx="3934914" cy="25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9E9BF51-3E95-FB40-AB8B-CC6400A84852}"/>
              </a:ext>
            </a:extLst>
          </p:cNvPr>
          <p:cNvSpPr txBox="1"/>
          <p:nvPr/>
        </p:nvSpPr>
        <p:spPr>
          <a:xfrm>
            <a:off x="241872" y="232181"/>
            <a:ext cx="626165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DIGGING A LITTLE DEEPER…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8C78E-C50B-2A46-8F45-4FB27233F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427" y="835174"/>
            <a:ext cx="5769629" cy="4098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7E9996-4042-8A41-B05B-913387E9E1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896" t="14489" r="68" b="24447"/>
          <a:stretch/>
        </p:blipFill>
        <p:spPr>
          <a:xfrm>
            <a:off x="3204754" y="835174"/>
            <a:ext cx="2926080" cy="422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741363"/>
            <a:chOff x="0" y="-1588"/>
            <a:chExt cx="9144000" cy="741363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9E9BF51-3E95-FB40-AB8B-CC6400A84852}"/>
              </a:ext>
            </a:extLst>
          </p:cNvPr>
          <p:cNvSpPr txBox="1"/>
          <p:nvPr/>
        </p:nvSpPr>
        <p:spPr>
          <a:xfrm>
            <a:off x="241872" y="232181"/>
            <a:ext cx="626165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BUT WHAT ABOUT…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BBFB08-16CF-1440-9670-C00F17861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44" y="1367942"/>
            <a:ext cx="7296912" cy="31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1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977</Words>
  <Application>Microsoft Macintosh PowerPoint</Application>
  <PresentationFormat>On-screen Show (16:9)</PresentationFormat>
  <Paragraphs>107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Ahern, Samantha</cp:lastModifiedBy>
  <cp:revision>132</cp:revision>
  <dcterms:created xsi:type="dcterms:W3CDTF">2014-08-20T12:29:59Z</dcterms:created>
  <dcterms:modified xsi:type="dcterms:W3CDTF">2018-05-02T11:46:42Z</dcterms:modified>
</cp:coreProperties>
</file>