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webextensions/webextension1.xml" ContentType="application/vnd.ms-office.webextens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94" r:id="rId3"/>
    <p:sldId id="300" r:id="rId4"/>
    <p:sldId id="307" r:id="rId5"/>
    <p:sldId id="310" r:id="rId6"/>
    <p:sldId id="286" r:id="rId7"/>
    <p:sldId id="296" r:id="rId8"/>
    <p:sldId id="297" r:id="rId9"/>
    <p:sldId id="293" r:id="rId10"/>
    <p:sldId id="285" r:id="rId11"/>
    <p:sldId id="298" r:id="rId12"/>
    <p:sldId id="299" r:id="rId13"/>
    <p:sldId id="295" r:id="rId14"/>
    <p:sldId id="314" r:id="rId15"/>
    <p:sldId id="311" r:id="rId16"/>
    <p:sldId id="312" r:id="rId17"/>
    <p:sldId id="301" r:id="rId18"/>
    <p:sldId id="303" r:id="rId19"/>
    <p:sldId id="302" r:id="rId20"/>
    <p:sldId id="305" r:id="rId21"/>
    <p:sldId id="306" r:id="rId22"/>
    <p:sldId id="313" r:id="rId23"/>
    <p:sldId id="309" r:id="rId24"/>
    <p:sldId id="308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4D7"/>
    <a:srgbClr val="00FFFF"/>
    <a:srgbClr val="EA7600"/>
    <a:srgbClr val="B2B3B2"/>
    <a:srgbClr val="EFA720"/>
    <a:srgbClr val="361C64"/>
    <a:srgbClr val="0C1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 autoAdjust="0"/>
    <p:restoredTop sz="82091"/>
  </p:normalViewPr>
  <p:slideViewPr>
    <p:cSldViewPr snapToGrid="0" snapToObjects="1">
      <p:cViewPr varScale="1">
        <p:scale>
          <a:sx n="142" d="100"/>
          <a:sy n="142" d="100"/>
        </p:scale>
        <p:origin x="1376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7/6/18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concerns about data use re: ethics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48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43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87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 of mirrors – personas</a:t>
            </a:r>
          </a:p>
          <a:p>
            <a:r>
              <a:rPr lang="en-US" dirty="0"/>
              <a:t>Data is not a-political collected for specific purposes other than LA</a:t>
            </a:r>
          </a:p>
          <a:p>
            <a:r>
              <a:rPr lang="en-US" dirty="0"/>
              <a:t>Conscious and un-conscious bias </a:t>
            </a:r>
            <a:r>
              <a:rPr lang="en-US" dirty="0" err="1"/>
              <a:t>incl</a:t>
            </a:r>
            <a:r>
              <a:rPr lang="en-US" dirty="0"/>
              <a:t> BME attainment gap</a:t>
            </a:r>
          </a:p>
          <a:p>
            <a:r>
              <a:rPr lang="en-US" dirty="0"/>
              <a:t>Issues with data interpretation – Liz Bennett’s work on student interpretation of dashboards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7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 of mirrors – personas</a:t>
            </a:r>
          </a:p>
          <a:p>
            <a:r>
              <a:rPr lang="en-US" dirty="0"/>
              <a:t>Data is not a-political collected for specific purposes other than LA</a:t>
            </a:r>
          </a:p>
          <a:p>
            <a:r>
              <a:rPr lang="en-US" dirty="0"/>
              <a:t>Conscious and un-conscious bias </a:t>
            </a:r>
            <a:r>
              <a:rPr lang="en-US" dirty="0" err="1"/>
              <a:t>incl</a:t>
            </a:r>
            <a:r>
              <a:rPr lang="en-US" dirty="0"/>
              <a:t> BME attainment gap</a:t>
            </a:r>
          </a:p>
          <a:p>
            <a:r>
              <a:rPr lang="en-US" dirty="0"/>
              <a:t>Issues with data interpretation – Liz Bennett’s work on student interpretation of dashboards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3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Hall of mirrors – personas</a:t>
            </a:r>
          </a:p>
          <a:p>
            <a:r>
              <a:rPr lang="en-US" dirty="0"/>
              <a:t>Data is not a-political collected for specific purposes other than LA</a:t>
            </a:r>
          </a:p>
          <a:p>
            <a:r>
              <a:rPr lang="en-US" dirty="0"/>
              <a:t>Conscious and un-conscious bias </a:t>
            </a:r>
            <a:r>
              <a:rPr lang="en-US" dirty="0" err="1"/>
              <a:t>incl</a:t>
            </a:r>
            <a:r>
              <a:rPr lang="en-US" dirty="0"/>
              <a:t> BME attainment gap</a:t>
            </a:r>
          </a:p>
          <a:p>
            <a:r>
              <a:rPr lang="en-US" dirty="0"/>
              <a:t>Issues with data interpretation – Liz Bennett’s work on student interpretation of dashboards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8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Nature news feature 20</a:t>
            </a:r>
            <a:r>
              <a:rPr lang="en-US" baseline="30000" dirty="0"/>
              <a:t>th</a:t>
            </a:r>
            <a:r>
              <a:rPr lang="en-US" dirty="0"/>
              <a:t> June 2018 – questioning of fairness of algorithms being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86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Interventions – important but untested</a:t>
            </a:r>
          </a:p>
          <a:p>
            <a:r>
              <a:rPr lang="en-US" dirty="0"/>
              <a:t>What should they be? Who’s responsibility?</a:t>
            </a:r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www.bbc.co.uk</a:t>
            </a:r>
            <a:r>
              <a:rPr lang="en-US" dirty="0"/>
              <a:t>/news/education-43739863:</a:t>
            </a:r>
          </a:p>
          <a:p>
            <a:r>
              <a:rPr lang="en-GB" dirty="0"/>
              <a:t>Sir Anthony </a:t>
            </a:r>
            <a:r>
              <a:rPr lang="en-GB" dirty="0" err="1"/>
              <a:t>Seldon</a:t>
            </a:r>
            <a:r>
              <a:rPr lang="en-GB" dirty="0"/>
              <a:t>, vice-chancellor of the University of Buckingham and a campaigner on student well-being, said: "Student suicide rates and emotional distress levels could be reduced at university if we acted differently. </a:t>
            </a:r>
          </a:p>
          <a:p>
            <a:r>
              <a:rPr lang="en-GB" dirty="0"/>
              <a:t>"More support in transitions, better tutoring and early warning, more peer to peer support, an enhanced sense of belonging, would all enhance wellbeing and reduce risk. </a:t>
            </a:r>
          </a:p>
          <a:p>
            <a:r>
              <a:rPr lang="en-GB" dirty="0"/>
              <a:t>"We are obsessed by reactive policy once students hit the bottom of the waterfall; we need to be putting preventative policies in place to prevent them ever tipping over the edge," said Sir Anthony.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60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71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0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need to be mindful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6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concerns about data use re: ethics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09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need to be mindful – </a:t>
            </a:r>
            <a:r>
              <a:rPr lang="en-US" dirty="0" err="1"/>
              <a:t>eg</a:t>
            </a:r>
            <a:r>
              <a:rPr lang="en-US" dirty="0"/>
              <a:t> ODI framework plus also SHEILA Project </a:t>
            </a:r>
            <a:r>
              <a:rPr lang="en-US" dirty="0" err="1"/>
              <a:t>Univ</a:t>
            </a:r>
            <a:r>
              <a:rPr lang="en-US" dirty="0"/>
              <a:t> Edinburgh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34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recent work from Prinsloo and Slade about consent models -  in adequate for data society?</a:t>
            </a:r>
          </a:p>
          <a:p>
            <a:r>
              <a:rPr lang="en-US" dirty="0"/>
              <a:t>Talk about data playground project – help </a:t>
            </a:r>
            <a:r>
              <a:rPr lang="en-US" dirty="0" err="1"/>
              <a:t>req’d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60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consider all stakeholders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4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concerns about data use re: ethics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concerns about data use re: ethics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5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used by SOLAR – Society for Learning Analytics Research</a:t>
            </a:r>
          </a:p>
          <a:p>
            <a:r>
              <a:rPr lang="en-US" dirty="0"/>
              <a:t>Other definitions also used, but this is widely accepted</a:t>
            </a:r>
          </a:p>
          <a:p>
            <a:endParaRPr lang="en-US" dirty="0"/>
          </a:p>
          <a:p>
            <a:r>
              <a:rPr lang="en-US" dirty="0"/>
              <a:t>Retention</a:t>
            </a:r>
          </a:p>
          <a:p>
            <a:r>
              <a:rPr lang="en-US" dirty="0"/>
              <a:t>Student attainment</a:t>
            </a:r>
          </a:p>
          <a:p>
            <a:r>
              <a:rPr lang="en-US" dirty="0"/>
              <a:t>In US focus on module selection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2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ONS: https://</a:t>
            </a:r>
            <a:r>
              <a:rPr lang="en-GB" dirty="0" err="1"/>
              <a:t>www.ons.gov.uk</a:t>
            </a:r>
            <a:r>
              <a:rPr lang="en-GB" dirty="0"/>
              <a:t>/</a:t>
            </a:r>
            <a:r>
              <a:rPr lang="en-GB" dirty="0" err="1"/>
              <a:t>peoplepopulationandcommunity</a:t>
            </a:r>
            <a:r>
              <a:rPr lang="en-GB" dirty="0"/>
              <a:t>/</a:t>
            </a:r>
            <a:r>
              <a:rPr lang="en-GB" dirty="0" err="1"/>
              <a:t>birthsdeathsandmarriages</a:t>
            </a:r>
            <a:r>
              <a:rPr lang="en-GB" dirty="0"/>
              <a:t>/deaths/articles/estimatingsuicideamonghighereducationstudentsenglandandwalesexperimentalstatistics/2018-06-25</a:t>
            </a:r>
          </a:p>
          <a:p>
            <a:endParaRPr lang="en-GB" dirty="0"/>
          </a:p>
          <a:p>
            <a:r>
              <a:rPr lang="en-GB" dirty="0"/>
              <a:t>The rate of suicide in the 12 months ending July 2017 for higher education students in England and Wales was 4.7 deaths per 100,000 students, which equates to 95 suicides; this is higher than in most of the earlier years studied, although the small numbers per year make it difficult to identify statistically significant differences.</a:t>
            </a:r>
          </a:p>
          <a:p>
            <a:endParaRPr lang="en-GB" dirty="0"/>
          </a:p>
          <a:p>
            <a:r>
              <a:rPr lang="en-GB" dirty="0"/>
              <a:t>Between the 12 months ending July 2013 and the 12 months ending July 2016, higher education students in England and Wales had a significantly lower suicide rate compared with the general population of similar ages.</a:t>
            </a:r>
          </a:p>
          <a:p>
            <a:endParaRPr lang="en-GB" dirty="0"/>
          </a:p>
          <a:p>
            <a:r>
              <a:rPr lang="en-GB" dirty="0"/>
              <a:t>Male higher education students had a significantly higher rate of suicide compared with female students.</a:t>
            </a:r>
          </a:p>
          <a:p>
            <a:endParaRPr lang="en-GB" dirty="0"/>
          </a:p>
          <a:p>
            <a:r>
              <a:rPr lang="en-GB" dirty="0"/>
              <a:t>The number of suicides in the analysis is lower than previous Office for National Statistics (ONS) estimates of student suicides; this is likely to be because this analysis focuses on higher education students only, while the ONS previous estimates will cover other students, for example, those in further education.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ONS: https://</a:t>
            </a:r>
            <a:r>
              <a:rPr lang="en-GB" dirty="0" err="1"/>
              <a:t>www.ons.gov.uk</a:t>
            </a:r>
            <a:r>
              <a:rPr lang="en-GB" dirty="0"/>
              <a:t>/</a:t>
            </a:r>
            <a:r>
              <a:rPr lang="en-GB" dirty="0" err="1"/>
              <a:t>peoplepopulationandcommunity</a:t>
            </a:r>
            <a:r>
              <a:rPr lang="en-GB" dirty="0"/>
              <a:t>/</a:t>
            </a:r>
            <a:r>
              <a:rPr lang="en-GB" dirty="0" err="1"/>
              <a:t>birthsdeathsandmarriages</a:t>
            </a:r>
            <a:r>
              <a:rPr lang="en-GB" dirty="0"/>
              <a:t>/deaths/articles/estimatingsuicideamonghighereducationstudentsenglandandwalesexperimentalstatistics/2018-06-25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72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concerns about data use re</a:t>
            </a:r>
            <a:r>
              <a:rPr lang="en-US"/>
              <a:t>: ethics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87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6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A461-EA6A-5444-9DB9-803F995328F6}" type="datetimeFigureOut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11/relationships/webextension" Target="../webextensions/webextension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hyperlink" Target="https://www.theguardian.com/education/series/mental-health-a-university-crisi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7A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36CD4-7101-EC43-AE04-BB6EFA5A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22" y="1233622"/>
            <a:ext cx="2944678" cy="3909878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60724" y="1976469"/>
            <a:ext cx="5389885" cy="199884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>
            <a:noAutofit/>
          </a:bodyPr>
          <a:lstStyle/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Informing the Caterpillar While Being Mindful of the Crocodile</a:t>
            </a:r>
          </a:p>
          <a:p>
            <a:endParaRPr lang="en-GB" sz="3600" baseline="30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400" baseline="30000" dirty="0">
                <a:latin typeface="Arial" charset="0"/>
                <a:ea typeface="Arial" charset="0"/>
                <a:cs typeface="Arial" charset="0"/>
              </a:rPr>
              <a:t>Samantha Ahern</a:t>
            </a:r>
          </a:p>
          <a:p>
            <a:r>
              <a:rPr lang="en-GB" sz="2400" baseline="30000" dirty="0">
                <a:latin typeface="Arial" charset="0"/>
                <a:ea typeface="Arial" charset="0"/>
                <a:cs typeface="Arial" charset="0"/>
              </a:rPr>
              <a:t>@2standandstare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5741" y="4564944"/>
            <a:ext cx="2756116" cy="29104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 anchor="b" anchorCtr="0">
            <a:noAutofit/>
          </a:bodyPr>
          <a:lstStyle/>
          <a:p>
            <a:r>
              <a:rPr lang="en-GB" baseline="-25000" dirty="0">
                <a:latin typeface="Arial" charset="0"/>
                <a:ea typeface="Arial" charset="0"/>
                <a:cs typeface="Arial" charset="0"/>
              </a:rPr>
              <a:t>JULY,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386" y="175863"/>
            <a:ext cx="3928961" cy="169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/>
                <a:cs typeface="Arial"/>
              </a:rPr>
              <a:t>DIGITAL EDUCATION, INFORMATION SERVICES DIVISION</a:t>
            </a:r>
          </a:p>
        </p:txBody>
      </p:sp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DA3F9C-1655-BC45-9745-A7A88040590C}"/>
              </a:ext>
            </a:extLst>
          </p:cNvPr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B6516C9-AB42-824A-8A56-A31458A5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470122-10B7-A645-ADE4-5D91318B0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FEE2F63-111F-D947-81B9-343A526E6D35}"/>
              </a:ext>
            </a:extLst>
          </p:cNvPr>
          <p:cNvSpPr txBox="1">
            <a:spLocks/>
          </p:cNvSpPr>
          <p:nvPr/>
        </p:nvSpPr>
        <p:spPr>
          <a:xfrm>
            <a:off x="0" y="-686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IT’S ALL ABOUT BEHAVIOUR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0F756-3A8E-054B-8A45-B94B5BA6E3B6}"/>
              </a:ext>
            </a:extLst>
          </p:cNvPr>
          <p:cNvSpPr txBox="1"/>
          <p:nvPr/>
        </p:nvSpPr>
        <p:spPr>
          <a:xfrm>
            <a:off x="147626" y="4719234"/>
            <a:ext cx="6036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staffresources.uhi.ac.uk</a:t>
            </a:r>
            <a:r>
              <a:rPr lang="en-US" sz="1400" dirty="0"/>
              <a:t>/</a:t>
            </a:r>
            <a:r>
              <a:rPr lang="en-US" sz="1400" dirty="0" err="1"/>
              <a:t>mhc</a:t>
            </a:r>
            <a:r>
              <a:rPr lang="en-US" sz="1400" dirty="0"/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BE8EE-7709-E049-809D-97C6EC12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66" y="894388"/>
            <a:ext cx="6568068" cy="34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1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52F7982-1034-2646-9E05-929290EB27CB}"/>
              </a:ext>
            </a:extLst>
          </p:cNvPr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802F6827-A5DA-9841-8ED0-3630F807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D62E1F-295E-B54D-B242-CEA084A7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FEE2F63-111F-D947-81B9-343A526E6D35}"/>
              </a:ext>
            </a:extLst>
          </p:cNvPr>
          <p:cNvSpPr txBox="1">
            <a:spLocks/>
          </p:cNvSpPr>
          <p:nvPr/>
        </p:nvSpPr>
        <p:spPr>
          <a:xfrm>
            <a:off x="0" y="-686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POTENTIAL PROBLEM?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F59D6E-B171-E24E-92BF-2CF89555B887}"/>
              </a:ext>
            </a:extLst>
          </p:cNvPr>
          <p:cNvGrpSpPr/>
          <p:nvPr/>
        </p:nvGrpSpPr>
        <p:grpSpPr>
          <a:xfrm>
            <a:off x="444844" y="1467138"/>
            <a:ext cx="2384854" cy="3203715"/>
            <a:chOff x="994264" y="1467139"/>
            <a:chExt cx="1835433" cy="2908658"/>
          </a:xfrm>
        </p:grpSpPr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44D87532-FB69-874C-919C-011307FE1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18" r="73195"/>
            <a:stretch/>
          </p:blipFill>
          <p:spPr>
            <a:xfrm>
              <a:off x="994264" y="1467139"/>
              <a:ext cx="1835433" cy="2908658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83533FA-1B13-D74B-99BF-C03DBDC68058}"/>
                </a:ext>
              </a:extLst>
            </p:cNvPr>
            <p:cNvCxnSpPr/>
            <p:nvPr/>
          </p:nvCxnSpPr>
          <p:spPr>
            <a:xfrm>
              <a:off x="1862254" y="2609385"/>
              <a:ext cx="40144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7E7DD-0D94-CA47-9F74-62D08E7A8E4E}"/>
              </a:ext>
            </a:extLst>
          </p:cNvPr>
          <p:cNvGrpSpPr/>
          <p:nvPr/>
        </p:nvGrpSpPr>
        <p:grpSpPr>
          <a:xfrm>
            <a:off x="2965622" y="1331214"/>
            <a:ext cx="5616438" cy="3339639"/>
            <a:chOff x="2640227" y="1516566"/>
            <a:chExt cx="5307519" cy="2908658"/>
          </a:xfrm>
        </p:grpSpPr>
        <p:pic>
          <p:nvPicPr>
            <p:cNvPr id="13" name="Content Placeholder 5">
              <a:extLst>
                <a:ext uri="{FF2B5EF4-FFF2-40B4-BE49-F238E27FC236}">
                  <a16:creationId xmlns:a16="http://schemas.microsoft.com/office/drawing/2014/main" id="{2F50B2C2-0926-394A-964F-60D65F74F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487" t="55818"/>
            <a:stretch/>
          </p:blipFill>
          <p:spPr>
            <a:xfrm>
              <a:off x="2640227" y="1516566"/>
              <a:ext cx="5307519" cy="290865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304CE88-84E5-1745-8802-494735A6790F}"/>
                </a:ext>
              </a:extLst>
            </p:cNvPr>
            <p:cNvCxnSpPr/>
            <p:nvPr/>
          </p:nvCxnSpPr>
          <p:spPr>
            <a:xfrm flipV="1">
              <a:off x="7426712" y="2308302"/>
              <a:ext cx="170820" cy="3345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86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50EBF70-7A55-2A45-8595-338A01052E4A}"/>
              </a:ext>
            </a:extLst>
          </p:cNvPr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14E2FCB-CD3B-1E47-8101-6851011B5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CD29B3-16B5-084A-9291-1585C3B5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CFEE2F63-111F-D947-81B9-343A526E6D35}"/>
              </a:ext>
            </a:extLst>
          </p:cNvPr>
          <p:cNvSpPr txBox="1">
            <a:spLocks/>
          </p:cNvSpPr>
          <p:nvPr/>
        </p:nvSpPr>
        <p:spPr>
          <a:xfrm>
            <a:off x="0" y="-686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DIGGING A LITTLE DEEPER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5FEFE9-864A-1942-8C17-5DB5CD154989}"/>
              </a:ext>
            </a:extLst>
          </p:cNvPr>
          <p:cNvGrpSpPr/>
          <p:nvPr/>
        </p:nvGrpSpPr>
        <p:grpSpPr>
          <a:xfrm>
            <a:off x="865463" y="1236766"/>
            <a:ext cx="6839054" cy="3238237"/>
            <a:chOff x="695273" y="1102951"/>
            <a:chExt cx="6839054" cy="3238237"/>
          </a:xfrm>
        </p:grpSpPr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44D87532-FB69-874C-919C-011307FE1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590" b="43162"/>
            <a:stretch/>
          </p:blipFill>
          <p:spPr>
            <a:xfrm>
              <a:off x="695273" y="1102951"/>
              <a:ext cx="6839054" cy="323823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2003D4-AAF4-5743-9D5E-2F029950365D}"/>
                </a:ext>
              </a:extLst>
            </p:cNvPr>
            <p:cNvSpPr/>
            <p:nvPr/>
          </p:nvSpPr>
          <p:spPr>
            <a:xfrm>
              <a:off x="2980090" y="1632694"/>
              <a:ext cx="454486" cy="24375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C4F550-7AAA-2F43-A202-7AA8A5D4E5CD}"/>
              </a:ext>
            </a:extLst>
          </p:cNvPr>
          <p:cNvSpPr/>
          <p:nvPr/>
        </p:nvSpPr>
        <p:spPr>
          <a:xfrm>
            <a:off x="1235676" y="2693773"/>
            <a:ext cx="3731740" cy="30891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0C8527-C42C-2344-B21F-946691626F6B}"/>
              </a:ext>
            </a:extLst>
          </p:cNvPr>
          <p:cNvSpPr/>
          <p:nvPr/>
        </p:nvSpPr>
        <p:spPr>
          <a:xfrm>
            <a:off x="5078627" y="2903838"/>
            <a:ext cx="1445741" cy="308919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7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NOT EVERYTHING IS AS IT SEEMS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74B7A-A103-9642-9E7D-DC21D57B3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388" y="973544"/>
            <a:ext cx="27178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6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Add-in 1">
                <a:extLst>
                  <a:ext uri="{FF2B5EF4-FFF2-40B4-BE49-F238E27FC236}">
                    <a16:creationId xmlns:a16="http://schemas.microsoft.com/office/drawing/2014/main" id="{FE3683D3-3231-1C48-A9F2-B6DA43842D9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63500" y="-38100"/>
              <a:ext cx="9271000" cy="521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2" name="Add-in 1">
                <a:extLst>
                  <a:ext uri="{FF2B5EF4-FFF2-40B4-BE49-F238E27FC236}">
                    <a16:creationId xmlns:a16="http://schemas.microsoft.com/office/drawing/2014/main" id="{FE3683D3-3231-1C48-A9F2-B6DA43842D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3500" y="-38100"/>
                <a:ext cx="9271000" cy="521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144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0A17C-028E-9B41-BB9D-499A85A3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11" y="1102951"/>
            <a:ext cx="6556402" cy="32782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CBB276-96F1-9446-9119-60910DF76905}"/>
              </a:ext>
            </a:extLst>
          </p:cNvPr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D7E7009-90C4-8647-A763-11483965B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3EA727-2C65-2B4A-AC4B-D3208532B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51E0CA9-4D46-D84D-B8A3-A8562145E2B7}"/>
              </a:ext>
            </a:extLst>
          </p:cNvPr>
          <p:cNvSpPr txBox="1"/>
          <p:nvPr/>
        </p:nvSpPr>
        <p:spPr>
          <a:xfrm>
            <a:off x="151075" y="4731026"/>
            <a:ext cx="7372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www.longviewoneducation.org</a:t>
            </a:r>
            <a:r>
              <a:rPr lang="en-US" sz="1400" dirty="0"/>
              <a:t>/why-we-</a:t>
            </a:r>
            <a:r>
              <a:rPr lang="en-US" sz="1400" dirty="0" err="1"/>
              <a:t>shouldnt</a:t>
            </a:r>
            <a:r>
              <a:rPr lang="en-US" sz="1400" dirty="0"/>
              <a:t>-let-economists-play-with-education/</a:t>
            </a:r>
          </a:p>
        </p:txBody>
      </p:sp>
    </p:spTree>
    <p:extLst>
      <p:ext uri="{BB962C8B-B14F-4D97-AF65-F5344CB8AC3E}">
        <p14:creationId xmlns:p14="http://schemas.microsoft.com/office/powerpoint/2010/main" val="156215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BIAS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5CA46-1289-CD42-8261-8D8DB248A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753" y="904239"/>
            <a:ext cx="4678902" cy="3438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E885BB-2F14-D24D-8F0B-81A82DA3791A}"/>
              </a:ext>
            </a:extLst>
          </p:cNvPr>
          <p:cNvSpPr txBox="1"/>
          <p:nvPr/>
        </p:nvSpPr>
        <p:spPr>
          <a:xfrm>
            <a:off x="0" y="4835723"/>
            <a:ext cx="8579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Illustration by Mario Wagner, https://</a:t>
            </a:r>
            <a:r>
              <a:rPr lang="en-GB" sz="1400" dirty="0" err="1"/>
              <a:t>www.nature.com</a:t>
            </a:r>
            <a:r>
              <a:rPr lang="en-GB" sz="1400" dirty="0"/>
              <a:t>/articles/d41586-018-05469-3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9015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NOW WHAT?</a:t>
            </a:r>
          </a:p>
        </p:txBody>
      </p:sp>
      <p:pic>
        <p:nvPicPr>
          <p:cNvPr id="1026" name="Picture 2" descr="http://3.bp.blogspot.com/-_OFwvDTktZQ/Ua44I1d7-DI/AAAAAAAAIqQ/d0w67MURebc/s1600/16-field+drawing+-+tulgey+wood+screencap.jpg">
            <a:extLst>
              <a:ext uri="{FF2B5EF4-FFF2-40B4-BE49-F238E27FC236}">
                <a16:creationId xmlns:a16="http://schemas.microsoft.com/office/drawing/2014/main" id="{27B3AA56-0289-BC4A-BA6E-D32BBA90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72" y="865496"/>
            <a:ext cx="4901648" cy="371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65F154-FBE6-554F-A417-7ACA58F5BD62}"/>
              </a:ext>
            </a:extLst>
          </p:cNvPr>
          <p:cNvSpPr txBox="1"/>
          <p:nvPr/>
        </p:nvSpPr>
        <p:spPr>
          <a:xfrm>
            <a:off x="74895" y="4707172"/>
            <a:ext cx="8910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vintagedisneyalice.blogspot.com</a:t>
            </a:r>
            <a:r>
              <a:rPr lang="en-US" sz="1400" dirty="0"/>
              <a:t>/2013/06/background-layout-drawing-of-</a:t>
            </a:r>
            <a:r>
              <a:rPr lang="en-US" sz="1400" dirty="0" err="1"/>
              <a:t>tulgey.html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4531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B5E70-4061-0B47-9D8D-0BAD6D0FC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151" y="861623"/>
            <a:ext cx="2738589" cy="4016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C7934-DAC3-304E-9D00-1A9C3646D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249" y="1049571"/>
            <a:ext cx="5173059" cy="3529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91E93-FAA8-884C-A0A8-23F9FAD96C32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WHO AND WHEN?</a:t>
            </a:r>
          </a:p>
        </p:txBody>
      </p:sp>
    </p:spTree>
    <p:extLst>
      <p:ext uri="{BB962C8B-B14F-4D97-AF65-F5344CB8AC3E}">
        <p14:creationId xmlns:p14="http://schemas.microsoft.com/office/powerpoint/2010/main" val="28829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GDPR AND PRIVACY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4F4D7-D859-1E4C-B142-656214D79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74" y="810921"/>
            <a:ext cx="2939892" cy="411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83484-A32F-AC4D-9059-16D1E59AF31F}"/>
              </a:ext>
            </a:extLst>
          </p:cNvPr>
          <p:cNvSpPr txBox="1"/>
          <p:nvPr/>
        </p:nvSpPr>
        <p:spPr>
          <a:xfrm>
            <a:off x="241872" y="4890259"/>
            <a:ext cx="6082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community.jisc.ac.uk</a:t>
            </a:r>
            <a:r>
              <a:rPr lang="en-US" sz="1400" dirty="0"/>
              <a:t>/system/files/391/LA%20and%20GDPR%20v0-07.pdf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E3F9B-48EB-7E49-9C72-E90C430D9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87" y="980690"/>
            <a:ext cx="6735685" cy="3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6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STUDENTS AS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476B3-2F70-1C44-9D40-DEB8A362AA4B}"/>
              </a:ext>
            </a:extLst>
          </p:cNvPr>
          <p:cNvSpPr txBox="1"/>
          <p:nvPr/>
        </p:nvSpPr>
        <p:spPr>
          <a:xfrm>
            <a:off x="502920" y="1115568"/>
            <a:ext cx="5166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data have landed </a:t>
            </a:r>
          </a:p>
          <a:p>
            <a:endParaRPr lang="en-GB" b="1" dirty="0"/>
          </a:p>
          <a:p>
            <a:r>
              <a:rPr lang="en-GB" dirty="0"/>
              <a:t>First they said they needed data </a:t>
            </a:r>
            <a:br>
              <a:rPr lang="en-GB" dirty="0"/>
            </a:br>
            <a:r>
              <a:rPr lang="en-GB" dirty="0"/>
              <a:t>about the children </a:t>
            </a:r>
          </a:p>
          <a:p>
            <a:r>
              <a:rPr lang="en-GB" dirty="0"/>
              <a:t>to find out what they’re learning. </a:t>
            </a:r>
            <a:br>
              <a:rPr lang="en-GB" dirty="0"/>
            </a:br>
            <a:r>
              <a:rPr lang="en-GB" dirty="0"/>
              <a:t>Then they said they needed data </a:t>
            </a:r>
          </a:p>
          <a:p>
            <a:r>
              <a:rPr lang="en-GB" dirty="0"/>
              <a:t>about the children </a:t>
            </a:r>
          </a:p>
          <a:p>
            <a:r>
              <a:rPr lang="en-GB" dirty="0"/>
              <a:t>to make sure they are learning. </a:t>
            </a:r>
            <a:br>
              <a:rPr lang="en-GB" dirty="0"/>
            </a:br>
            <a:r>
              <a:rPr lang="en-GB" dirty="0"/>
              <a:t>Then the children only learnt </a:t>
            </a:r>
          </a:p>
          <a:p>
            <a:r>
              <a:rPr lang="en-GB" dirty="0"/>
              <a:t>what could be turned into data. </a:t>
            </a:r>
            <a:br>
              <a:rPr lang="en-GB" dirty="0"/>
            </a:br>
            <a:r>
              <a:rPr lang="en-GB" dirty="0"/>
              <a:t>Then the children became data.</a:t>
            </a:r>
          </a:p>
          <a:p>
            <a:endParaRPr lang="en-US" dirty="0"/>
          </a:p>
          <a:p>
            <a:r>
              <a:rPr lang="en-US" dirty="0"/>
              <a:t>Michael Rosen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5A802-82AD-1042-98A6-32383B362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831" y="1102951"/>
            <a:ext cx="4106039" cy="33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0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AEFEDD-D634-374F-BAD8-7CD210662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564" y="957137"/>
            <a:ext cx="3911016" cy="378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6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86D5C9-B0B5-D44C-8080-744D74B6371B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AVOIDING THE CROCODILE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81C9A-59E9-D645-8B2F-EFBFE37163C2}"/>
              </a:ext>
            </a:extLst>
          </p:cNvPr>
          <p:cNvSpPr txBox="1"/>
          <p:nvPr/>
        </p:nvSpPr>
        <p:spPr>
          <a:xfrm>
            <a:off x="341906" y="4627659"/>
            <a:ext cx="3689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theodi.org</a:t>
            </a:r>
            <a:r>
              <a:rPr lang="en-US" sz="1400" dirty="0"/>
              <a:t>/article/data-ethics-canvas/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5DF591-57E4-974E-A016-19ECF53C0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72" y="1410866"/>
            <a:ext cx="3954552" cy="279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99BC3-D860-0142-8870-9125260F3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801" y="1410866"/>
            <a:ext cx="2647203" cy="2790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2E3C41-AD04-454E-80B3-2FDE228132C5}"/>
              </a:ext>
            </a:extLst>
          </p:cNvPr>
          <p:cNvSpPr txBox="1"/>
          <p:nvPr/>
        </p:nvSpPr>
        <p:spPr>
          <a:xfrm>
            <a:off x="6094565" y="4627659"/>
            <a:ext cx="2268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sheilaproject.eu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328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INFORMED?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F566F-40E6-C645-8E58-102A3A29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72" y="973543"/>
            <a:ext cx="4650548" cy="3284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2F9104-4516-6749-BFAB-64C6BDADC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87" y="1299882"/>
            <a:ext cx="4672089" cy="3299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E6E29-4145-A34C-9E12-F3A71C78A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81" y="1595718"/>
            <a:ext cx="4467743" cy="3155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32FF8-6898-3C48-AC80-3EAC09D4E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257" y="870768"/>
            <a:ext cx="6351121" cy="39828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3E66BD-D3DD-6F43-A79F-C6C9C8CB37D6}"/>
              </a:ext>
            </a:extLst>
          </p:cNvPr>
          <p:cNvSpPr txBox="1"/>
          <p:nvPr/>
        </p:nvSpPr>
        <p:spPr>
          <a:xfrm>
            <a:off x="100583" y="4775460"/>
            <a:ext cx="3272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data-</a:t>
            </a:r>
            <a:r>
              <a:rPr lang="en-US" sz="1400" dirty="0" err="1"/>
              <a:t>playground.org.uk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92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C9B8F6-9DF1-FF47-88F0-9B9A330D5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09" y="1213566"/>
            <a:ext cx="4283765" cy="3212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1A3554-1033-9D4B-8444-51CF9A99FA27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ARE WE SITTING COMFORTABLY</a:t>
            </a:r>
          </a:p>
        </p:txBody>
      </p:sp>
    </p:spTree>
    <p:extLst>
      <p:ext uri="{BB962C8B-B14F-4D97-AF65-F5344CB8AC3E}">
        <p14:creationId xmlns:p14="http://schemas.microsoft.com/office/powerpoint/2010/main" val="4114788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8F4BBD-0FB7-5244-AA50-F357D3C95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4" b="99795" l="2600" r="99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" y="741363"/>
            <a:ext cx="2692841" cy="3927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AB2D6-DC7E-6F46-9BFA-45ECBD24F46D}"/>
              </a:ext>
            </a:extLst>
          </p:cNvPr>
          <p:cNvSpPr txBox="1"/>
          <p:nvPr/>
        </p:nvSpPr>
        <p:spPr>
          <a:xfrm>
            <a:off x="1359671" y="2512611"/>
            <a:ext cx="469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Thanks for listening!</a:t>
            </a:r>
          </a:p>
          <a:p>
            <a:pPr algn="ctr"/>
            <a:endParaRPr lang="en-US" sz="3200" dirty="0"/>
          </a:p>
          <a:p>
            <a:pPr algn="r"/>
            <a:r>
              <a:rPr lang="en-US" sz="3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270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AI IN THE UK: READY, WILLING AND ABLE?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4ED44-EAB3-B743-A6D4-909E64D789FF}"/>
              </a:ext>
            </a:extLst>
          </p:cNvPr>
          <p:cNvSpPr txBox="1"/>
          <p:nvPr/>
        </p:nvSpPr>
        <p:spPr>
          <a:xfrm>
            <a:off x="267215" y="4591222"/>
            <a:ext cx="57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publications.parliament.uk</a:t>
            </a:r>
            <a:r>
              <a:rPr lang="en-US" sz="1400" dirty="0"/>
              <a:t>/pa/ld201719/</a:t>
            </a:r>
            <a:r>
              <a:rPr lang="en-US" sz="1400" dirty="0" err="1"/>
              <a:t>ldselect</a:t>
            </a:r>
            <a:r>
              <a:rPr lang="en-US" sz="1400" dirty="0"/>
              <a:t>/</a:t>
            </a:r>
            <a:r>
              <a:rPr lang="en-US" sz="1400" dirty="0" err="1"/>
              <a:t>ldai</a:t>
            </a:r>
            <a:r>
              <a:rPr lang="en-US" sz="1400" dirty="0"/>
              <a:t>/100/100.pdf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0B4A1D-94E8-6E42-9D92-B83B49AF6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5" y="1791206"/>
            <a:ext cx="5354413" cy="1721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3B3E31-0D45-C843-B769-89997CE6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358" y="973544"/>
            <a:ext cx="2637846" cy="38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4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ABE9BB-06AF-0344-AEFC-03D9BAADC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414" y="1337837"/>
            <a:ext cx="2407227" cy="2407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CEA1C2-C68D-C641-B454-B89BE38E6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57" y="1337837"/>
            <a:ext cx="2407227" cy="2407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67CD48-637F-864E-AA2F-F50F42981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135" y="1337837"/>
            <a:ext cx="2407227" cy="2407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175F66-1E0A-174E-AB6D-D4D03487A72F}"/>
              </a:ext>
            </a:extLst>
          </p:cNvPr>
          <p:cNvSpPr txBox="1"/>
          <p:nvPr/>
        </p:nvSpPr>
        <p:spPr>
          <a:xfrm>
            <a:off x="71562" y="4774168"/>
            <a:ext cx="450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Book covers from </a:t>
            </a:r>
            <a:r>
              <a:rPr lang="en-US" sz="1400" dirty="0" err="1"/>
              <a:t>amazon.co.uk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001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CAUSES FOR CONCERN?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A3E4-8F38-384C-B5A6-16140019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44" y="858740"/>
            <a:ext cx="3254471" cy="4101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14024-F52B-7F46-8F0C-8ED52FF1A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026" y="922946"/>
            <a:ext cx="3818526" cy="40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6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FBDC34B-FBF2-D648-ACA8-916869B6AA60}"/>
              </a:ext>
            </a:extLst>
          </p:cNvPr>
          <p:cNvSpPr txBox="1"/>
          <p:nvPr/>
        </p:nvSpPr>
        <p:spPr>
          <a:xfrm>
            <a:off x="294123" y="253355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LEARNING ANALYTICS?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D5991C-3D55-9046-A934-DE9221E32D74}"/>
              </a:ext>
            </a:extLst>
          </p:cNvPr>
          <p:cNvSpPr txBox="1">
            <a:spLocks/>
          </p:cNvSpPr>
          <p:nvPr/>
        </p:nvSpPr>
        <p:spPr>
          <a:xfrm>
            <a:off x="723014" y="1403581"/>
            <a:ext cx="7793666" cy="22859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dirty="0"/>
              <a:t>Learning analytics is the measurement, collection, analysis and reporting of data about learners and their contexts, for purposes of understanding and optimising learning and the environments in which it occurs.</a:t>
            </a:r>
            <a:br>
              <a:rPr lang="en-GB" dirty="0"/>
            </a:br>
            <a:endParaRPr lang="en-GB" dirty="0"/>
          </a:p>
          <a:p>
            <a:pPr marL="0" indent="0">
              <a:buFont typeface="Arial"/>
              <a:buNone/>
            </a:pPr>
            <a:r>
              <a:rPr lang="en-GB" sz="1600" b="1" dirty="0"/>
              <a:t>Siemens &amp; </a:t>
            </a:r>
            <a:r>
              <a:rPr lang="en-GB" sz="1600" b="1" dirty="0" err="1"/>
              <a:t>Gašević</a:t>
            </a:r>
            <a:r>
              <a:rPr lang="en-GB" sz="1600" b="1" dirty="0"/>
              <a:t>, 2012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8469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FBDC34B-FBF2-D648-ACA8-916869B6AA60}"/>
              </a:ext>
            </a:extLst>
          </p:cNvPr>
          <p:cNvSpPr txBox="1"/>
          <p:nvPr/>
        </p:nvSpPr>
        <p:spPr>
          <a:xfrm>
            <a:off x="294123" y="253355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 DIFFERENT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3FF0D-4754-0B4B-819B-60079523D392}"/>
              </a:ext>
            </a:extLst>
          </p:cNvPr>
          <p:cNvSpPr txBox="1"/>
          <p:nvPr/>
        </p:nvSpPr>
        <p:spPr>
          <a:xfrm>
            <a:off x="531627" y="4774168"/>
            <a:ext cx="8059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https://www.theguardian.com/education/series/mental-health-a-university-crisis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E9C521-60A2-2C40-9BB6-491CAA14C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54" y="1069593"/>
            <a:ext cx="3386174" cy="33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1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FBDC34B-FBF2-D648-ACA8-916869B6AA60}"/>
              </a:ext>
            </a:extLst>
          </p:cNvPr>
          <p:cNvSpPr txBox="1"/>
          <p:nvPr/>
        </p:nvSpPr>
        <p:spPr>
          <a:xfrm>
            <a:off x="294123" y="253355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HESA MATCHED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38D74-DC8A-5848-9E80-6A7EDBFA1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142" y="879266"/>
            <a:ext cx="5172179" cy="40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6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741363"/>
            <a:chOff x="0" y="-1588"/>
            <a:chExt cx="9144000" cy="741363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740283-1D73-C341-815B-32F96A2D3F79}"/>
              </a:ext>
            </a:extLst>
          </p:cNvPr>
          <p:cNvSpPr txBox="1"/>
          <p:nvPr/>
        </p:nvSpPr>
        <p:spPr>
          <a:xfrm>
            <a:off x="241872" y="232181"/>
            <a:ext cx="6261659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#STEPCHANGE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9D8D4-06A7-1148-AC4A-62F228B30533}"/>
              </a:ext>
            </a:extLst>
          </p:cNvPr>
          <p:cNvSpPr txBox="1"/>
          <p:nvPr/>
        </p:nvSpPr>
        <p:spPr>
          <a:xfrm>
            <a:off x="147626" y="4719234"/>
            <a:ext cx="6036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www.universitiesuk.ac.uk</a:t>
            </a:r>
            <a:r>
              <a:rPr lang="en-US" sz="1400" dirty="0"/>
              <a:t>/</a:t>
            </a:r>
            <a:r>
              <a:rPr lang="en-US" sz="1400" dirty="0" err="1"/>
              <a:t>stepchange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9E363-E869-384F-8183-8F32AE7F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21" y="922223"/>
            <a:ext cx="4953083" cy="3663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431FC-12C4-C940-B8F5-BDB6E25395FD}"/>
              </a:ext>
            </a:extLst>
          </p:cNvPr>
          <p:cNvSpPr txBox="1"/>
          <p:nvPr/>
        </p:nvSpPr>
        <p:spPr>
          <a:xfrm>
            <a:off x="5974596" y="1867546"/>
            <a:ext cx="27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Align learning analytics to student wellbeing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28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webextension1.xml><?xml version="1.0" encoding="utf-8"?>
<we:webextension xmlns:we="http://schemas.microsoft.com/office/webextensions/webextension/2010/11" id="{DC4D7844-6681-D746-B996-04E4BAC6E348}">
  <we:reference id="wa104221182" version="3.3.0.0" store="en-US" storeType="OMEX"/>
  <we:alternateReferences>
    <we:reference id="WA104221182" version="3.3.0.0" store="WA104221182" storeType="OMEX"/>
  </we:alternateReferences>
  <we:properties>
    <we:property name="slideId" value="314"/>
    <we:property name="vid" value="&quot;https://www.youtube.com/watch?v=LFDbqw2xPbQ&quot;"/>
    <we:property name="autoplay" value="0"/>
    <we:property name="starttime" value="0"/>
    <we:property name="endtime" value="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907</Words>
  <Application>Microsoft Macintosh PowerPoint</Application>
  <PresentationFormat>On-screen Show (16:9)</PresentationFormat>
  <Paragraphs>120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Ahern, Samantha</cp:lastModifiedBy>
  <cp:revision>130</cp:revision>
  <dcterms:created xsi:type="dcterms:W3CDTF">2014-08-20T12:29:59Z</dcterms:created>
  <dcterms:modified xsi:type="dcterms:W3CDTF">2018-07-06T10:15:50Z</dcterms:modified>
</cp:coreProperties>
</file>