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7" r:id="rId3"/>
    <p:sldId id="301" r:id="rId4"/>
    <p:sldId id="300" r:id="rId5"/>
    <p:sldId id="295" r:id="rId6"/>
    <p:sldId id="275" r:id="rId7"/>
    <p:sldId id="296" r:id="rId8"/>
    <p:sldId id="298" r:id="rId9"/>
    <p:sldId id="282" r:id="rId10"/>
    <p:sldId id="281" r:id="rId11"/>
    <p:sldId id="285" r:id="rId12"/>
    <p:sldId id="293" r:id="rId13"/>
    <p:sldId id="299" r:id="rId14"/>
    <p:sldId id="292" r:id="rId15"/>
    <p:sldId id="289" r:id="rId16"/>
    <p:sldId id="290" r:id="rId17"/>
    <p:sldId id="29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EA7600"/>
    <a:srgbClr val="B2B3B2"/>
    <a:srgbClr val="EFA720"/>
    <a:srgbClr val="361C64"/>
    <a:srgbClr val="0C1A44"/>
    <a:srgbClr val="9FD4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3" autoAdjust="0"/>
    <p:restoredTop sz="60985"/>
  </p:normalViewPr>
  <p:slideViewPr>
    <p:cSldViewPr snapToGrid="0" snapToObjects="1">
      <p:cViewPr varScale="1">
        <p:scale>
          <a:sx n="103" d="100"/>
          <a:sy n="103" d="100"/>
        </p:scale>
        <p:origin x="1320"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7A848-CEE9-2E4C-88D4-3A15E34C9D1F}" type="datetimeFigureOut">
              <a:rPr lang="en-US" smtClean="0"/>
              <a:t>4/17/18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2AD9B-210B-A545-8A1E-463FED0920B4}" type="slidenum">
              <a:rPr lang="en-US" smtClean="0"/>
              <a:t>‹#›</a:t>
            </a:fld>
            <a:endParaRPr lang="en-US"/>
          </a:p>
        </p:txBody>
      </p:sp>
    </p:spTree>
    <p:extLst>
      <p:ext uri="{BB962C8B-B14F-4D97-AF65-F5344CB8AC3E}">
        <p14:creationId xmlns:p14="http://schemas.microsoft.com/office/powerpoint/2010/main" val="1993855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2AD9B-210B-A545-8A1E-463FED0920B4}" type="slidenum">
              <a:rPr lang="en-US" smtClean="0"/>
              <a:t>1</a:t>
            </a:fld>
            <a:endParaRPr lang="en-US"/>
          </a:p>
        </p:txBody>
      </p:sp>
    </p:spTree>
    <p:extLst>
      <p:ext uri="{BB962C8B-B14F-4D97-AF65-F5344CB8AC3E}">
        <p14:creationId xmlns:p14="http://schemas.microsoft.com/office/powerpoint/2010/main" val="2412236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2AD9B-210B-A545-8A1E-463FED0920B4}" type="slidenum">
              <a:rPr lang="en-US" smtClean="0"/>
              <a:t>10</a:t>
            </a:fld>
            <a:endParaRPr lang="en-US"/>
          </a:p>
        </p:txBody>
      </p:sp>
    </p:spTree>
    <p:extLst>
      <p:ext uri="{BB962C8B-B14F-4D97-AF65-F5344CB8AC3E}">
        <p14:creationId xmlns:p14="http://schemas.microsoft.com/office/powerpoint/2010/main" val="559059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2AD9B-210B-A545-8A1E-463FED0920B4}" type="slidenum">
              <a:rPr lang="en-US" smtClean="0"/>
              <a:t>11</a:t>
            </a:fld>
            <a:endParaRPr lang="en-US"/>
          </a:p>
        </p:txBody>
      </p:sp>
    </p:spTree>
    <p:extLst>
      <p:ext uri="{BB962C8B-B14F-4D97-AF65-F5344CB8AC3E}">
        <p14:creationId xmlns:p14="http://schemas.microsoft.com/office/powerpoint/2010/main" val="210884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2AD9B-210B-A545-8A1E-463FED0920B4}" type="slidenum">
              <a:rPr lang="en-US" smtClean="0"/>
              <a:t>12</a:t>
            </a:fld>
            <a:endParaRPr lang="en-US"/>
          </a:p>
        </p:txBody>
      </p:sp>
    </p:spTree>
    <p:extLst>
      <p:ext uri="{BB962C8B-B14F-4D97-AF65-F5344CB8AC3E}">
        <p14:creationId xmlns:p14="http://schemas.microsoft.com/office/powerpoint/2010/main" val="1747379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2AD9B-210B-A545-8A1E-463FED0920B4}" type="slidenum">
              <a:rPr lang="en-US" smtClean="0"/>
              <a:t>13</a:t>
            </a:fld>
            <a:endParaRPr lang="en-US"/>
          </a:p>
        </p:txBody>
      </p:sp>
    </p:spTree>
    <p:extLst>
      <p:ext uri="{BB962C8B-B14F-4D97-AF65-F5344CB8AC3E}">
        <p14:creationId xmlns:p14="http://schemas.microsoft.com/office/powerpoint/2010/main" val="88533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2AD9B-210B-A545-8A1E-463FED0920B4}" type="slidenum">
              <a:rPr lang="en-US" smtClean="0"/>
              <a:t>14</a:t>
            </a:fld>
            <a:endParaRPr lang="en-US"/>
          </a:p>
        </p:txBody>
      </p:sp>
    </p:spTree>
    <p:extLst>
      <p:ext uri="{BB962C8B-B14F-4D97-AF65-F5344CB8AC3E}">
        <p14:creationId xmlns:p14="http://schemas.microsoft.com/office/powerpoint/2010/main" val="3698330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2AD9B-210B-A545-8A1E-463FED0920B4}" type="slidenum">
              <a:rPr lang="en-US" smtClean="0"/>
              <a:t>15</a:t>
            </a:fld>
            <a:endParaRPr lang="en-US"/>
          </a:p>
        </p:txBody>
      </p:sp>
    </p:spTree>
    <p:extLst>
      <p:ext uri="{BB962C8B-B14F-4D97-AF65-F5344CB8AC3E}">
        <p14:creationId xmlns:p14="http://schemas.microsoft.com/office/powerpoint/2010/main" val="2439413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2AD9B-210B-A545-8A1E-463FED0920B4}" type="slidenum">
              <a:rPr lang="en-US" smtClean="0"/>
              <a:t>16</a:t>
            </a:fld>
            <a:endParaRPr lang="en-US"/>
          </a:p>
        </p:txBody>
      </p:sp>
    </p:spTree>
    <p:extLst>
      <p:ext uri="{BB962C8B-B14F-4D97-AF65-F5344CB8AC3E}">
        <p14:creationId xmlns:p14="http://schemas.microsoft.com/office/powerpoint/2010/main" val="1250805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2AD9B-210B-A545-8A1E-463FED0920B4}" type="slidenum">
              <a:rPr lang="en-US" smtClean="0"/>
              <a:t>17</a:t>
            </a:fld>
            <a:endParaRPr lang="en-US"/>
          </a:p>
        </p:txBody>
      </p:sp>
    </p:spTree>
    <p:extLst>
      <p:ext uri="{BB962C8B-B14F-4D97-AF65-F5344CB8AC3E}">
        <p14:creationId xmlns:p14="http://schemas.microsoft.com/office/powerpoint/2010/main" val="343376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Just under half of students who report experiencing a mental health condition </a:t>
            </a:r>
          </a:p>
          <a:p>
            <a:r>
              <a:rPr lang="en-GB" sz="1200" kern="1200" dirty="0">
                <a:solidFill>
                  <a:schemeClr val="tx1"/>
                </a:solidFill>
                <a:effectLst/>
                <a:latin typeface="+mn-lt"/>
                <a:ea typeface="+mn-ea"/>
                <a:cs typeface="+mn-cs"/>
              </a:rPr>
              <a:t>choose not to disclose it to their HEI.</a:t>
            </a:r>
          </a:p>
          <a:p>
            <a:endParaRPr lang="en-US" dirty="0"/>
          </a:p>
        </p:txBody>
      </p:sp>
      <p:sp>
        <p:nvSpPr>
          <p:cNvPr id="4" name="Slide Number Placeholder 3"/>
          <p:cNvSpPr>
            <a:spLocks noGrp="1"/>
          </p:cNvSpPr>
          <p:nvPr>
            <p:ph type="sldNum" sz="quarter" idx="10"/>
          </p:nvPr>
        </p:nvSpPr>
        <p:spPr/>
        <p:txBody>
          <a:bodyPr/>
          <a:lstStyle/>
          <a:p>
            <a:fld id="{0F02AD9B-210B-A545-8A1E-463FED0920B4}" type="slidenum">
              <a:rPr lang="en-US" smtClean="0"/>
              <a:t>2</a:t>
            </a:fld>
            <a:endParaRPr lang="en-US"/>
          </a:p>
        </p:txBody>
      </p:sp>
    </p:spTree>
    <p:extLst>
      <p:ext uri="{BB962C8B-B14F-4D97-AF65-F5344CB8AC3E}">
        <p14:creationId xmlns:p14="http://schemas.microsoft.com/office/powerpoint/2010/main" val="93877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Just under half of students who report experiencing a mental health condition </a:t>
            </a:r>
          </a:p>
          <a:p>
            <a:r>
              <a:rPr lang="en-GB" sz="1200" kern="1200" dirty="0">
                <a:solidFill>
                  <a:schemeClr val="tx1"/>
                </a:solidFill>
                <a:effectLst/>
                <a:latin typeface="+mn-lt"/>
                <a:ea typeface="+mn-ea"/>
                <a:cs typeface="+mn-cs"/>
              </a:rPr>
              <a:t>choose not to disclose it to their HEI.</a:t>
            </a:r>
          </a:p>
          <a:p>
            <a:endParaRPr lang="en-US" dirty="0"/>
          </a:p>
        </p:txBody>
      </p:sp>
      <p:sp>
        <p:nvSpPr>
          <p:cNvPr id="4" name="Slide Number Placeholder 3"/>
          <p:cNvSpPr>
            <a:spLocks noGrp="1"/>
          </p:cNvSpPr>
          <p:nvPr>
            <p:ph type="sldNum" sz="quarter" idx="10"/>
          </p:nvPr>
        </p:nvSpPr>
        <p:spPr/>
        <p:txBody>
          <a:bodyPr/>
          <a:lstStyle/>
          <a:p>
            <a:fld id="{0F02AD9B-210B-A545-8A1E-463FED0920B4}" type="slidenum">
              <a:rPr lang="en-US" smtClean="0"/>
              <a:t>3</a:t>
            </a:fld>
            <a:endParaRPr lang="en-US"/>
          </a:p>
        </p:txBody>
      </p:sp>
    </p:spTree>
    <p:extLst>
      <p:ext uri="{BB962C8B-B14F-4D97-AF65-F5344CB8AC3E}">
        <p14:creationId xmlns:p14="http://schemas.microsoft.com/office/powerpoint/2010/main" val="46955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Just under half of students who report experiencing a mental health condition </a:t>
            </a:r>
          </a:p>
          <a:p>
            <a:r>
              <a:rPr lang="en-GB" sz="1200" kern="1200" dirty="0">
                <a:solidFill>
                  <a:schemeClr val="tx1"/>
                </a:solidFill>
                <a:effectLst/>
                <a:latin typeface="+mn-lt"/>
                <a:ea typeface="+mn-ea"/>
                <a:cs typeface="+mn-cs"/>
              </a:rPr>
              <a:t>choose not to disclose it to their HEI.</a:t>
            </a:r>
          </a:p>
          <a:p>
            <a:endParaRPr lang="en-US" dirty="0"/>
          </a:p>
        </p:txBody>
      </p:sp>
      <p:sp>
        <p:nvSpPr>
          <p:cNvPr id="4" name="Slide Number Placeholder 3"/>
          <p:cNvSpPr>
            <a:spLocks noGrp="1"/>
          </p:cNvSpPr>
          <p:nvPr>
            <p:ph type="sldNum" sz="quarter" idx="10"/>
          </p:nvPr>
        </p:nvSpPr>
        <p:spPr/>
        <p:txBody>
          <a:bodyPr/>
          <a:lstStyle/>
          <a:p>
            <a:fld id="{0F02AD9B-210B-A545-8A1E-463FED0920B4}" type="slidenum">
              <a:rPr lang="en-US" smtClean="0"/>
              <a:t>4</a:t>
            </a:fld>
            <a:endParaRPr lang="en-US"/>
          </a:p>
        </p:txBody>
      </p:sp>
    </p:spTree>
    <p:extLst>
      <p:ext uri="{BB962C8B-B14F-4D97-AF65-F5344CB8AC3E}">
        <p14:creationId xmlns:p14="http://schemas.microsoft.com/office/powerpoint/2010/main" val="397727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2AD9B-210B-A545-8A1E-463FED0920B4}" type="slidenum">
              <a:rPr lang="en-US" smtClean="0"/>
              <a:t>5</a:t>
            </a:fld>
            <a:endParaRPr lang="en-US"/>
          </a:p>
        </p:txBody>
      </p:sp>
    </p:spTree>
    <p:extLst>
      <p:ext uri="{BB962C8B-B14F-4D97-AF65-F5344CB8AC3E}">
        <p14:creationId xmlns:p14="http://schemas.microsoft.com/office/powerpoint/2010/main" val="164199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2AD9B-210B-A545-8A1E-463FED0920B4}" type="slidenum">
              <a:rPr lang="en-US" smtClean="0"/>
              <a:t>6</a:t>
            </a:fld>
            <a:endParaRPr lang="en-US"/>
          </a:p>
        </p:txBody>
      </p:sp>
    </p:spTree>
    <p:extLst>
      <p:ext uri="{BB962C8B-B14F-4D97-AF65-F5344CB8AC3E}">
        <p14:creationId xmlns:p14="http://schemas.microsoft.com/office/powerpoint/2010/main" val="304990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2AD9B-210B-A545-8A1E-463FED0920B4}" type="slidenum">
              <a:rPr lang="en-US" smtClean="0"/>
              <a:t>7</a:t>
            </a:fld>
            <a:endParaRPr lang="en-US"/>
          </a:p>
        </p:txBody>
      </p:sp>
    </p:spTree>
    <p:extLst>
      <p:ext uri="{BB962C8B-B14F-4D97-AF65-F5344CB8AC3E}">
        <p14:creationId xmlns:p14="http://schemas.microsoft.com/office/powerpoint/2010/main" val="204433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2AD9B-210B-A545-8A1E-463FED0920B4}" type="slidenum">
              <a:rPr lang="en-US" smtClean="0"/>
              <a:t>8</a:t>
            </a:fld>
            <a:endParaRPr lang="en-US"/>
          </a:p>
        </p:txBody>
      </p:sp>
    </p:spTree>
    <p:extLst>
      <p:ext uri="{BB962C8B-B14F-4D97-AF65-F5344CB8AC3E}">
        <p14:creationId xmlns:p14="http://schemas.microsoft.com/office/powerpoint/2010/main" val="307100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02AD9B-210B-A545-8A1E-463FED0920B4}" type="slidenum">
              <a:rPr lang="en-US" smtClean="0"/>
              <a:t>9</a:t>
            </a:fld>
            <a:endParaRPr lang="en-US"/>
          </a:p>
        </p:txBody>
      </p:sp>
    </p:spTree>
    <p:extLst>
      <p:ext uri="{BB962C8B-B14F-4D97-AF65-F5344CB8AC3E}">
        <p14:creationId xmlns:p14="http://schemas.microsoft.com/office/powerpoint/2010/main" val="388044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56A461-EA6A-5444-9DB9-803F995328F6}"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84153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421915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82032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56A461-EA6A-5444-9DB9-803F995328F6}"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53477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08869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356A461-EA6A-5444-9DB9-803F995328F6}"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87076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56A461-EA6A-5444-9DB9-803F995328F6}"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75505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56A461-EA6A-5444-9DB9-803F995328F6}" type="datetimeFigureOut">
              <a:rPr lang="en-US" smtClean="0"/>
              <a:t>4/17/18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391333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56A461-EA6A-5444-9DB9-803F995328F6}" type="datetimeFigureOut">
              <a:rPr lang="en-US" smtClean="0"/>
              <a:t>4/17/18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87623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6A461-EA6A-5444-9DB9-803F995328F6}" type="datetimeFigureOut">
              <a:rPr lang="en-US" smtClean="0"/>
              <a:t>4/17/18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78691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350391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FF">
            <a:alpha val="1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56A461-EA6A-5444-9DB9-803F995328F6}" type="datetimeFigureOut">
              <a:rPr lang="en-US" smtClean="0"/>
              <a:t>4/17/18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16EFE0-9312-8047-8AD2-458D356D504F}" type="slidenum">
              <a:rPr lang="en-US" smtClean="0"/>
              <a:t>‹#›</a:t>
            </a:fld>
            <a:endParaRPr lang="en-US"/>
          </a:p>
        </p:txBody>
      </p:sp>
    </p:spTree>
    <p:extLst>
      <p:ext uri="{BB962C8B-B14F-4D97-AF65-F5344CB8AC3E}">
        <p14:creationId xmlns:p14="http://schemas.microsoft.com/office/powerpoint/2010/main" val="350755156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ailto:s.ahern@ucl.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hyperlink" Target="https://youtu.be/CZy-n8gP8o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lyraeri.deviantart.com/" TargetMode="External"/><Relationship Id="rId5" Type="http://schemas.openxmlformats.org/officeDocument/2006/relationships/hyperlink" Target="https://lyraeri.deviantart.com/art/Thank-you-for-listening-card-413335277"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hyperlink" Target="https://www.theguardian.com/education/series/mental-health-a-university-cris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bbc.co.uk/iplayer/episode/p05lyqp9/death-on-campus-our-stor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5" name="Group 4"/>
          <p:cNvGrpSpPr/>
          <p:nvPr/>
        </p:nvGrpSpPr>
        <p:grpSpPr>
          <a:xfrm>
            <a:off x="0" y="0"/>
            <a:ext cx="9144000" cy="1235075"/>
            <a:chOff x="0" y="-66259"/>
            <a:chExt cx="9144000" cy="1235075"/>
          </a:xfrm>
        </p:grpSpPr>
        <p:sp>
          <p:nvSpPr>
            <p:cNvPr id="30" name="Freeform 24"/>
            <p:cNvSpPr>
              <a:spLocks/>
            </p:cNvSpPr>
            <p:nvPr/>
          </p:nvSpPr>
          <p:spPr bwMode="auto">
            <a:xfrm>
              <a:off x="0" y="-66259"/>
              <a:ext cx="9144000" cy="1235075"/>
            </a:xfrm>
            <a:custGeom>
              <a:avLst/>
              <a:gdLst>
                <a:gd name="T0" fmla="*/ 0 w 1123"/>
                <a:gd name="T1" fmla="*/ 0 h 151"/>
                <a:gd name="T2" fmla="*/ 0 w 1123"/>
                <a:gd name="T3" fmla="*/ 151 h 151"/>
                <a:gd name="T4" fmla="*/ 844 w 1123"/>
                <a:gd name="T5" fmla="*/ 151 h 151"/>
                <a:gd name="T6" fmla="*/ 841 w 1123"/>
                <a:gd name="T7" fmla="*/ 148 h 151"/>
                <a:gd name="T8" fmla="*/ 832 w 1123"/>
                <a:gd name="T9" fmla="*/ 122 h 151"/>
                <a:gd name="T10" fmla="*/ 832 w 1123"/>
                <a:gd name="T11" fmla="*/ 72 h 151"/>
                <a:gd name="T12" fmla="*/ 859 w 1123"/>
                <a:gd name="T13" fmla="*/ 72 h 151"/>
                <a:gd name="T14" fmla="*/ 859 w 1123"/>
                <a:gd name="T15" fmla="*/ 124 h 151"/>
                <a:gd name="T16" fmla="*/ 863 w 1123"/>
                <a:gd name="T17" fmla="*/ 135 h 151"/>
                <a:gd name="T18" fmla="*/ 871 w 1123"/>
                <a:gd name="T19" fmla="*/ 138 h 151"/>
                <a:gd name="T20" fmla="*/ 880 w 1123"/>
                <a:gd name="T21" fmla="*/ 135 h 151"/>
                <a:gd name="T22" fmla="*/ 883 w 1123"/>
                <a:gd name="T23" fmla="*/ 124 h 151"/>
                <a:gd name="T24" fmla="*/ 883 w 1123"/>
                <a:gd name="T25" fmla="*/ 72 h 151"/>
                <a:gd name="T26" fmla="*/ 910 w 1123"/>
                <a:gd name="T27" fmla="*/ 72 h 151"/>
                <a:gd name="T28" fmla="*/ 910 w 1123"/>
                <a:gd name="T29" fmla="*/ 117 h 151"/>
                <a:gd name="T30" fmla="*/ 900 w 1123"/>
                <a:gd name="T31" fmla="*/ 148 h 151"/>
                <a:gd name="T32" fmla="*/ 897 w 1123"/>
                <a:gd name="T33" fmla="*/ 151 h 151"/>
                <a:gd name="T34" fmla="*/ 937 w 1123"/>
                <a:gd name="T35" fmla="*/ 151 h 151"/>
                <a:gd name="T36" fmla="*/ 920 w 1123"/>
                <a:gd name="T37" fmla="*/ 114 h 151"/>
                <a:gd name="T38" fmla="*/ 964 w 1123"/>
                <a:gd name="T39" fmla="*/ 69 h 151"/>
                <a:gd name="T40" fmla="*/ 998 w 1123"/>
                <a:gd name="T41" fmla="*/ 82 h 151"/>
                <a:gd name="T42" fmla="*/ 1005 w 1123"/>
                <a:gd name="T43" fmla="*/ 92 h 151"/>
                <a:gd name="T44" fmla="*/ 982 w 1123"/>
                <a:gd name="T45" fmla="*/ 103 h 151"/>
                <a:gd name="T46" fmla="*/ 965 w 1123"/>
                <a:gd name="T47" fmla="*/ 89 h 151"/>
                <a:gd name="T48" fmla="*/ 953 w 1123"/>
                <a:gd name="T49" fmla="*/ 94 h 151"/>
                <a:gd name="T50" fmla="*/ 947 w 1123"/>
                <a:gd name="T51" fmla="*/ 113 h 151"/>
                <a:gd name="T52" fmla="*/ 965 w 1123"/>
                <a:gd name="T53" fmla="*/ 137 h 151"/>
                <a:gd name="T54" fmla="*/ 982 w 1123"/>
                <a:gd name="T55" fmla="*/ 123 h 151"/>
                <a:gd name="T56" fmla="*/ 1005 w 1123"/>
                <a:gd name="T57" fmla="*/ 134 h 151"/>
                <a:gd name="T58" fmla="*/ 997 w 1123"/>
                <a:gd name="T59" fmla="*/ 146 h 151"/>
                <a:gd name="T60" fmla="*/ 991 w 1123"/>
                <a:gd name="T61" fmla="*/ 151 h 151"/>
                <a:gd name="T62" fmla="*/ 1016 w 1123"/>
                <a:gd name="T63" fmla="*/ 151 h 151"/>
                <a:gd name="T64" fmla="*/ 1016 w 1123"/>
                <a:gd name="T65" fmla="*/ 72 h 151"/>
                <a:gd name="T66" fmla="*/ 1042 w 1123"/>
                <a:gd name="T67" fmla="*/ 72 h 151"/>
                <a:gd name="T68" fmla="*/ 1042 w 1123"/>
                <a:gd name="T69" fmla="*/ 134 h 151"/>
                <a:gd name="T70" fmla="*/ 1077 w 1123"/>
                <a:gd name="T71" fmla="*/ 134 h 151"/>
                <a:gd name="T72" fmla="*/ 1077 w 1123"/>
                <a:gd name="T73" fmla="*/ 151 h 151"/>
                <a:gd name="T74" fmla="*/ 1123 w 1123"/>
                <a:gd name="T75" fmla="*/ 151 h 151"/>
                <a:gd name="T76" fmla="*/ 1123 w 1123"/>
                <a:gd name="T77" fmla="*/ 0 h 151"/>
                <a:gd name="T78" fmla="*/ 0 w 1123"/>
                <a:gd name="T7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151">
                  <a:moveTo>
                    <a:pt x="0" y="0"/>
                  </a:moveTo>
                  <a:cubicBezTo>
                    <a:pt x="0" y="151"/>
                    <a:pt x="0" y="151"/>
                    <a:pt x="0" y="151"/>
                  </a:cubicBezTo>
                  <a:cubicBezTo>
                    <a:pt x="844" y="151"/>
                    <a:pt x="844" y="151"/>
                    <a:pt x="844" y="151"/>
                  </a:cubicBezTo>
                  <a:cubicBezTo>
                    <a:pt x="843" y="150"/>
                    <a:pt x="842" y="149"/>
                    <a:pt x="841" y="148"/>
                  </a:cubicBezTo>
                  <a:cubicBezTo>
                    <a:pt x="833" y="140"/>
                    <a:pt x="833" y="131"/>
                    <a:pt x="832" y="122"/>
                  </a:cubicBezTo>
                  <a:cubicBezTo>
                    <a:pt x="832" y="72"/>
                    <a:pt x="832" y="72"/>
                    <a:pt x="832" y="72"/>
                  </a:cubicBezTo>
                  <a:cubicBezTo>
                    <a:pt x="859" y="72"/>
                    <a:pt x="859" y="72"/>
                    <a:pt x="859" y="72"/>
                  </a:cubicBezTo>
                  <a:cubicBezTo>
                    <a:pt x="859" y="124"/>
                    <a:pt x="859" y="124"/>
                    <a:pt x="859" y="124"/>
                  </a:cubicBezTo>
                  <a:cubicBezTo>
                    <a:pt x="859" y="128"/>
                    <a:pt x="860" y="132"/>
                    <a:pt x="863" y="135"/>
                  </a:cubicBezTo>
                  <a:cubicBezTo>
                    <a:pt x="865" y="137"/>
                    <a:pt x="868" y="138"/>
                    <a:pt x="871" y="138"/>
                  </a:cubicBezTo>
                  <a:cubicBezTo>
                    <a:pt x="875" y="138"/>
                    <a:pt x="878" y="136"/>
                    <a:pt x="880" y="135"/>
                  </a:cubicBezTo>
                  <a:cubicBezTo>
                    <a:pt x="883" y="132"/>
                    <a:pt x="883" y="128"/>
                    <a:pt x="883" y="124"/>
                  </a:cubicBezTo>
                  <a:cubicBezTo>
                    <a:pt x="883" y="72"/>
                    <a:pt x="883" y="72"/>
                    <a:pt x="883" y="72"/>
                  </a:cubicBezTo>
                  <a:cubicBezTo>
                    <a:pt x="910" y="72"/>
                    <a:pt x="910" y="72"/>
                    <a:pt x="910" y="72"/>
                  </a:cubicBezTo>
                  <a:cubicBezTo>
                    <a:pt x="910" y="117"/>
                    <a:pt x="910" y="117"/>
                    <a:pt x="910" y="117"/>
                  </a:cubicBezTo>
                  <a:cubicBezTo>
                    <a:pt x="910" y="126"/>
                    <a:pt x="910" y="139"/>
                    <a:pt x="900" y="148"/>
                  </a:cubicBezTo>
                  <a:cubicBezTo>
                    <a:pt x="899" y="149"/>
                    <a:pt x="898" y="150"/>
                    <a:pt x="897" y="151"/>
                  </a:cubicBezTo>
                  <a:cubicBezTo>
                    <a:pt x="937" y="151"/>
                    <a:pt x="937" y="151"/>
                    <a:pt x="937" y="151"/>
                  </a:cubicBezTo>
                  <a:cubicBezTo>
                    <a:pt x="925" y="142"/>
                    <a:pt x="920" y="128"/>
                    <a:pt x="920" y="114"/>
                  </a:cubicBezTo>
                  <a:cubicBezTo>
                    <a:pt x="920" y="92"/>
                    <a:pt x="935" y="69"/>
                    <a:pt x="964" y="69"/>
                  </a:cubicBezTo>
                  <a:cubicBezTo>
                    <a:pt x="976" y="69"/>
                    <a:pt x="989" y="73"/>
                    <a:pt x="998" y="82"/>
                  </a:cubicBezTo>
                  <a:cubicBezTo>
                    <a:pt x="1001" y="86"/>
                    <a:pt x="1003" y="89"/>
                    <a:pt x="1005" y="92"/>
                  </a:cubicBezTo>
                  <a:cubicBezTo>
                    <a:pt x="982" y="103"/>
                    <a:pt x="982" y="103"/>
                    <a:pt x="982" y="103"/>
                  </a:cubicBezTo>
                  <a:cubicBezTo>
                    <a:pt x="980" y="98"/>
                    <a:pt x="976" y="89"/>
                    <a:pt x="965" y="89"/>
                  </a:cubicBezTo>
                  <a:cubicBezTo>
                    <a:pt x="959" y="89"/>
                    <a:pt x="955" y="92"/>
                    <a:pt x="953" y="94"/>
                  </a:cubicBezTo>
                  <a:cubicBezTo>
                    <a:pt x="947" y="100"/>
                    <a:pt x="947" y="109"/>
                    <a:pt x="947" y="113"/>
                  </a:cubicBezTo>
                  <a:cubicBezTo>
                    <a:pt x="947" y="125"/>
                    <a:pt x="952" y="137"/>
                    <a:pt x="965" y="137"/>
                  </a:cubicBezTo>
                  <a:cubicBezTo>
                    <a:pt x="977" y="137"/>
                    <a:pt x="981" y="126"/>
                    <a:pt x="982" y="123"/>
                  </a:cubicBezTo>
                  <a:cubicBezTo>
                    <a:pt x="1005" y="134"/>
                    <a:pt x="1005" y="134"/>
                    <a:pt x="1005" y="134"/>
                  </a:cubicBezTo>
                  <a:cubicBezTo>
                    <a:pt x="1003" y="138"/>
                    <a:pt x="1001" y="142"/>
                    <a:pt x="997" y="146"/>
                  </a:cubicBezTo>
                  <a:cubicBezTo>
                    <a:pt x="995" y="148"/>
                    <a:pt x="993" y="150"/>
                    <a:pt x="991" y="151"/>
                  </a:cubicBezTo>
                  <a:cubicBezTo>
                    <a:pt x="1016" y="151"/>
                    <a:pt x="1016" y="151"/>
                    <a:pt x="1016" y="151"/>
                  </a:cubicBezTo>
                  <a:cubicBezTo>
                    <a:pt x="1016" y="72"/>
                    <a:pt x="1016" y="72"/>
                    <a:pt x="1016" y="72"/>
                  </a:cubicBezTo>
                  <a:cubicBezTo>
                    <a:pt x="1042" y="72"/>
                    <a:pt x="1042" y="72"/>
                    <a:pt x="1042" y="72"/>
                  </a:cubicBezTo>
                  <a:cubicBezTo>
                    <a:pt x="1042" y="134"/>
                    <a:pt x="1042" y="134"/>
                    <a:pt x="1042" y="134"/>
                  </a:cubicBezTo>
                  <a:cubicBezTo>
                    <a:pt x="1077" y="134"/>
                    <a:pt x="1077" y="134"/>
                    <a:pt x="1077" y="134"/>
                  </a:cubicBezTo>
                  <a:cubicBezTo>
                    <a:pt x="1077" y="151"/>
                    <a:pt x="1077" y="151"/>
                    <a:pt x="1077" y="151"/>
                  </a:cubicBezTo>
                  <a:cubicBezTo>
                    <a:pt x="1123" y="151"/>
                    <a:pt x="1123" y="151"/>
                    <a:pt x="1123" y="151"/>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20182" y="514785"/>
              <a:ext cx="257986" cy="303133"/>
            </a:xfrm>
            <a:prstGeom prst="rect">
              <a:avLst/>
            </a:prstGeom>
          </p:spPr>
        </p:pic>
      </p:grpSp>
      <p:sp>
        <p:nvSpPr>
          <p:cNvPr id="6" name="Rectangle 12"/>
          <p:cNvSpPr>
            <a:spLocks noChangeArrowheads="1"/>
          </p:cNvSpPr>
          <p:nvPr/>
        </p:nvSpPr>
        <p:spPr bwMode="auto">
          <a:xfrm>
            <a:off x="305741" y="2448733"/>
            <a:ext cx="5723100" cy="2116212"/>
          </a:xfrm>
          <a:prstGeom prst="rect">
            <a:avLst/>
          </a:prstGeom>
          <a:noFill/>
          <a:ln w="9525">
            <a:no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numCol="1" spcCol="7200000">
            <a:noAutofit/>
          </a:bodyPr>
          <a:lstStyle/>
          <a:p>
            <a:r>
              <a:rPr lang="en-GB" sz="2800" dirty="0">
                <a:solidFill>
                  <a:srgbClr val="002855"/>
                </a:solidFill>
                <a:latin typeface="Arial" charset="0"/>
                <a:ea typeface="Arial" charset="0"/>
                <a:cs typeface="Arial" charset="0"/>
              </a:rPr>
              <a:t>The Caterpillar and The Crocodile</a:t>
            </a:r>
          </a:p>
          <a:p>
            <a:endParaRPr lang="en-GB" sz="1600" dirty="0">
              <a:solidFill>
                <a:srgbClr val="002855"/>
              </a:solidFill>
              <a:latin typeface="Arial" charset="0"/>
              <a:ea typeface="Arial" charset="0"/>
              <a:cs typeface="Arial" charset="0"/>
            </a:endParaRPr>
          </a:p>
          <a:p>
            <a:r>
              <a:rPr lang="en-GB" sz="1600" dirty="0">
                <a:solidFill>
                  <a:srgbClr val="002855"/>
                </a:solidFill>
                <a:latin typeface="Arial" charset="0"/>
                <a:ea typeface="Arial" charset="0"/>
                <a:cs typeface="Arial" charset="0"/>
              </a:rPr>
              <a:t>Samantha Ahern – FHEA,  Associate ISC</a:t>
            </a:r>
            <a:r>
              <a:rPr lang="en-GB" sz="1600" baseline="30000" dirty="0">
                <a:solidFill>
                  <a:srgbClr val="002855"/>
                </a:solidFill>
                <a:latin typeface="Arial" charset="0"/>
                <a:ea typeface="Arial" charset="0"/>
                <a:cs typeface="Arial" charset="0"/>
              </a:rPr>
              <a:t>2</a:t>
            </a:r>
          </a:p>
          <a:p>
            <a:endParaRPr lang="en-GB" sz="1400" dirty="0">
              <a:solidFill>
                <a:srgbClr val="002855"/>
              </a:solidFill>
              <a:latin typeface="Arial" charset="0"/>
              <a:ea typeface="Arial" charset="0"/>
              <a:cs typeface="Arial" charset="0"/>
              <a:hlinkClick r:id="rId4"/>
            </a:endParaRPr>
          </a:p>
          <a:p>
            <a:r>
              <a:rPr lang="en-GB" sz="1400" dirty="0">
                <a:solidFill>
                  <a:srgbClr val="002855"/>
                </a:solidFill>
                <a:latin typeface="Arial" charset="0"/>
                <a:ea typeface="Arial" charset="0"/>
                <a:cs typeface="Arial" charset="0"/>
                <a:hlinkClick r:id="rId4"/>
              </a:rPr>
              <a:t>s.ahern@ucl.ac.uk</a:t>
            </a:r>
            <a:endParaRPr lang="en-GB" sz="1400" dirty="0">
              <a:solidFill>
                <a:srgbClr val="002855"/>
              </a:solidFill>
              <a:latin typeface="Arial" charset="0"/>
              <a:ea typeface="Arial" charset="0"/>
              <a:cs typeface="Arial" charset="0"/>
            </a:endParaRPr>
          </a:p>
          <a:p>
            <a:r>
              <a:rPr lang="en-GB" sz="1400" dirty="0">
                <a:solidFill>
                  <a:srgbClr val="002855"/>
                </a:solidFill>
                <a:latin typeface="Arial" charset="0"/>
                <a:ea typeface="Arial" charset="0"/>
                <a:cs typeface="Arial" charset="0"/>
              </a:rPr>
              <a:t>@2standandstare</a:t>
            </a:r>
            <a:endParaRPr lang="en-GB" sz="1400" dirty="0">
              <a:latin typeface="Arial" charset="0"/>
              <a:ea typeface="Arial" charset="0"/>
              <a:cs typeface="Arial" charset="0"/>
            </a:endParaRPr>
          </a:p>
        </p:txBody>
      </p:sp>
      <p:sp>
        <p:nvSpPr>
          <p:cNvPr id="7" name="Rectangle 12"/>
          <p:cNvSpPr>
            <a:spLocks noChangeArrowheads="1"/>
          </p:cNvSpPr>
          <p:nvPr/>
        </p:nvSpPr>
        <p:spPr bwMode="auto">
          <a:xfrm>
            <a:off x="294124" y="4564945"/>
            <a:ext cx="2756116" cy="291042"/>
          </a:xfrm>
          <a:prstGeom prst="rect">
            <a:avLst/>
          </a:prstGeom>
          <a:noFill/>
          <a:ln w="9525">
            <a:no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numCol="1" spcCol="7200000" anchor="b" anchorCtr="0">
            <a:noAutofit/>
          </a:bodyPr>
          <a:lstStyle/>
          <a:p>
            <a:r>
              <a:rPr lang="en-GB" baseline="-25000" dirty="0">
                <a:latin typeface="Arial" charset="0"/>
                <a:ea typeface="Arial" charset="0"/>
                <a:cs typeface="Arial" charset="0"/>
              </a:rPr>
              <a:t>April, 2018</a:t>
            </a:r>
          </a:p>
        </p:txBody>
      </p:sp>
      <p:sp>
        <p:nvSpPr>
          <p:cNvPr id="9" name="TextBox 8"/>
          <p:cNvSpPr txBox="1"/>
          <p:nvPr/>
        </p:nvSpPr>
        <p:spPr>
          <a:xfrm>
            <a:off x="294124" y="253355"/>
            <a:ext cx="1444306" cy="169277"/>
          </a:xfrm>
          <a:prstGeom prst="rect">
            <a:avLst/>
          </a:prstGeom>
          <a:noFill/>
        </p:spPr>
        <p:txBody>
          <a:bodyPr wrap="none" lIns="0" tIns="0" rIns="0" bIns="0" rtlCol="0" anchor="t" anchorCtr="0">
            <a:spAutoFit/>
          </a:bodyPr>
          <a:lstStyle/>
          <a:p>
            <a:r>
              <a:rPr lang="en-US" sz="1100" b="1" dirty="0">
                <a:solidFill>
                  <a:schemeClr val="bg1"/>
                </a:solidFill>
                <a:latin typeface="Arial"/>
                <a:cs typeface="Arial"/>
              </a:rPr>
              <a:t>DIGITAL EDUCATION</a:t>
            </a:r>
          </a:p>
        </p:txBody>
      </p:sp>
      <p:pic>
        <p:nvPicPr>
          <p:cNvPr id="3" name="Picture 2">
            <a:extLst>
              <a:ext uri="{FF2B5EF4-FFF2-40B4-BE49-F238E27FC236}">
                <a16:creationId xmlns:a16="http://schemas.microsoft.com/office/drawing/2014/main" id="{3F05319B-30F6-5B4C-97F8-0456BFDC970E}"/>
              </a:ext>
            </a:extLst>
          </p:cNvPr>
          <p:cNvPicPr>
            <a:picLocks noChangeAspect="1"/>
          </p:cNvPicPr>
          <p:nvPr/>
        </p:nvPicPr>
        <p:blipFill>
          <a:blip r:embed="rId5"/>
          <a:stretch>
            <a:fillRect/>
          </a:stretch>
        </p:blipFill>
        <p:spPr>
          <a:xfrm>
            <a:off x="6207071" y="1235075"/>
            <a:ext cx="2936929" cy="3899589"/>
          </a:xfrm>
          <a:prstGeom prst="rect">
            <a:avLst/>
          </a:prstGeom>
        </p:spPr>
      </p:pic>
    </p:spTree>
    <p:extLst>
      <p:ext uri="{BB962C8B-B14F-4D97-AF65-F5344CB8AC3E}">
        <p14:creationId xmlns:p14="http://schemas.microsoft.com/office/powerpoint/2010/main" val="390356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r>
              <a:rPr lang="en-US" sz="3600" dirty="0">
                <a:solidFill>
                  <a:schemeClr val="bg1"/>
                </a:solidFill>
              </a:rPr>
              <a:t>What’s learning analytics?</a:t>
            </a:r>
            <a:endParaRPr lang="en-US" sz="3300" dirty="0">
              <a:solidFill>
                <a:schemeClr val="bg1"/>
              </a:solidFill>
            </a:endParaRPr>
          </a:p>
        </p:txBody>
      </p:sp>
      <p:sp>
        <p:nvSpPr>
          <p:cNvPr id="12" name="Content Placeholder 2">
            <a:extLst>
              <a:ext uri="{FF2B5EF4-FFF2-40B4-BE49-F238E27FC236}">
                <a16:creationId xmlns:a16="http://schemas.microsoft.com/office/drawing/2014/main" id="{3272CA6E-68F6-7E40-A97E-E2BFA0AF7D1D}"/>
              </a:ext>
            </a:extLst>
          </p:cNvPr>
          <p:cNvSpPr txBox="1">
            <a:spLocks/>
          </p:cNvSpPr>
          <p:nvPr/>
        </p:nvSpPr>
        <p:spPr>
          <a:xfrm>
            <a:off x="723014" y="1403581"/>
            <a:ext cx="7793666" cy="228591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a:t>Learning analytics is the measurement, collection, analysis and reporting of data about learners and their contexts, for purposes of understanding and optimising learning and the environments in which it occurs.</a:t>
            </a:r>
            <a:br>
              <a:rPr lang="en-GB"/>
            </a:br>
            <a:endParaRPr lang="en-GB"/>
          </a:p>
          <a:p>
            <a:pPr marL="0" indent="0">
              <a:buFont typeface="Arial"/>
              <a:buNone/>
            </a:pPr>
            <a:r>
              <a:rPr lang="en-GB" sz="1600" b="1"/>
              <a:t>Siemens &amp; Gašević, 2012</a:t>
            </a:r>
            <a:endParaRPr lang="en-GB" sz="1600" dirty="0"/>
          </a:p>
        </p:txBody>
      </p:sp>
    </p:spTree>
    <p:extLst>
      <p:ext uri="{BB962C8B-B14F-4D97-AF65-F5344CB8AC3E}">
        <p14:creationId xmlns:p14="http://schemas.microsoft.com/office/powerpoint/2010/main" val="2574190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1588"/>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r>
              <a:rPr lang="en-US" sz="3600" dirty="0">
                <a:solidFill>
                  <a:schemeClr val="bg1"/>
                </a:solidFill>
              </a:rPr>
              <a:t>It’s all about </a:t>
            </a:r>
            <a:r>
              <a:rPr lang="en-US" sz="3600" dirty="0" err="1">
                <a:solidFill>
                  <a:schemeClr val="bg1"/>
                </a:solidFill>
              </a:rPr>
              <a:t>behaviour</a:t>
            </a:r>
            <a:endParaRPr lang="en-US" sz="3300" dirty="0">
              <a:solidFill>
                <a:schemeClr val="bg1"/>
              </a:solidFill>
            </a:endParaRPr>
          </a:p>
        </p:txBody>
      </p:sp>
      <p:sp>
        <p:nvSpPr>
          <p:cNvPr id="6" name="TextBox 5">
            <a:extLst>
              <a:ext uri="{FF2B5EF4-FFF2-40B4-BE49-F238E27FC236}">
                <a16:creationId xmlns:a16="http://schemas.microsoft.com/office/drawing/2014/main" id="{38E0F756-3A8E-054B-8A45-B94B5BA6E3B6}"/>
              </a:ext>
            </a:extLst>
          </p:cNvPr>
          <p:cNvSpPr txBox="1"/>
          <p:nvPr/>
        </p:nvSpPr>
        <p:spPr>
          <a:xfrm>
            <a:off x="147626" y="4719234"/>
            <a:ext cx="6036198" cy="369332"/>
          </a:xfrm>
          <a:prstGeom prst="rect">
            <a:avLst/>
          </a:prstGeom>
          <a:noFill/>
        </p:spPr>
        <p:txBody>
          <a:bodyPr wrap="square" rtlCol="0">
            <a:spAutoFit/>
          </a:bodyPr>
          <a:lstStyle/>
          <a:p>
            <a:r>
              <a:rPr lang="en-US" dirty="0"/>
              <a:t>http://</a:t>
            </a:r>
            <a:r>
              <a:rPr lang="en-US" dirty="0" err="1"/>
              <a:t>staffresources.uhi.ac.uk</a:t>
            </a:r>
            <a:r>
              <a:rPr lang="en-US" dirty="0"/>
              <a:t>/</a:t>
            </a:r>
            <a:r>
              <a:rPr lang="en-US" dirty="0" err="1"/>
              <a:t>mhc</a:t>
            </a:r>
            <a:r>
              <a:rPr lang="en-US" dirty="0"/>
              <a:t>/</a:t>
            </a:r>
          </a:p>
        </p:txBody>
      </p:sp>
      <p:pic>
        <p:nvPicPr>
          <p:cNvPr id="5" name="Picture 4">
            <a:extLst>
              <a:ext uri="{FF2B5EF4-FFF2-40B4-BE49-F238E27FC236}">
                <a16:creationId xmlns:a16="http://schemas.microsoft.com/office/drawing/2014/main" id="{030BE8EE-7709-E049-809D-97C6EC12AFFB}"/>
              </a:ext>
            </a:extLst>
          </p:cNvPr>
          <p:cNvPicPr>
            <a:picLocks noChangeAspect="1"/>
          </p:cNvPicPr>
          <p:nvPr/>
        </p:nvPicPr>
        <p:blipFill>
          <a:blip r:embed="rId4"/>
          <a:stretch>
            <a:fillRect/>
          </a:stretch>
        </p:blipFill>
        <p:spPr>
          <a:xfrm>
            <a:off x="1287966" y="894388"/>
            <a:ext cx="6568068" cy="3420869"/>
          </a:xfrm>
          <a:prstGeom prst="rect">
            <a:avLst/>
          </a:prstGeom>
        </p:spPr>
      </p:pic>
    </p:spTree>
    <p:extLst>
      <p:ext uri="{BB962C8B-B14F-4D97-AF65-F5344CB8AC3E}">
        <p14:creationId xmlns:p14="http://schemas.microsoft.com/office/powerpoint/2010/main" val="371114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r>
              <a:rPr lang="en-US" sz="3600" dirty="0">
                <a:solidFill>
                  <a:schemeClr val="bg1"/>
                </a:solidFill>
              </a:rPr>
              <a:t>Potential Problem?</a:t>
            </a:r>
            <a:endParaRPr lang="en-US" sz="3300" dirty="0">
              <a:solidFill>
                <a:schemeClr val="bg1"/>
              </a:solidFill>
            </a:endParaRPr>
          </a:p>
        </p:txBody>
      </p:sp>
      <p:grpSp>
        <p:nvGrpSpPr>
          <p:cNvPr id="2" name="Group 1">
            <a:extLst>
              <a:ext uri="{FF2B5EF4-FFF2-40B4-BE49-F238E27FC236}">
                <a16:creationId xmlns:a16="http://schemas.microsoft.com/office/drawing/2014/main" id="{B6F59D6E-B171-E24E-92BF-2CF89555B887}"/>
              </a:ext>
            </a:extLst>
          </p:cNvPr>
          <p:cNvGrpSpPr/>
          <p:nvPr/>
        </p:nvGrpSpPr>
        <p:grpSpPr>
          <a:xfrm>
            <a:off x="444844" y="1467138"/>
            <a:ext cx="2384854" cy="3203715"/>
            <a:chOff x="994264" y="1467139"/>
            <a:chExt cx="1835433" cy="2908658"/>
          </a:xfrm>
        </p:grpSpPr>
        <p:pic>
          <p:nvPicPr>
            <p:cNvPr id="10" name="Content Placeholder 5">
              <a:extLst>
                <a:ext uri="{FF2B5EF4-FFF2-40B4-BE49-F238E27FC236}">
                  <a16:creationId xmlns:a16="http://schemas.microsoft.com/office/drawing/2014/main" id="{44D87532-FB69-874C-919C-011307FE1E5E}"/>
                </a:ext>
              </a:extLst>
            </p:cNvPr>
            <p:cNvPicPr>
              <a:picLocks noChangeAspect="1"/>
            </p:cNvPicPr>
            <p:nvPr/>
          </p:nvPicPr>
          <p:blipFill rotWithShape="1">
            <a:blip r:embed="rId4"/>
            <a:srcRect t="55818" r="73195"/>
            <a:stretch/>
          </p:blipFill>
          <p:spPr>
            <a:xfrm>
              <a:off x="994264" y="1467139"/>
              <a:ext cx="1835433" cy="2908658"/>
            </a:xfrm>
            <a:prstGeom prst="rect">
              <a:avLst/>
            </a:prstGeom>
          </p:spPr>
        </p:pic>
        <p:cxnSp>
          <p:nvCxnSpPr>
            <p:cNvPr id="6" name="Straight Arrow Connector 5">
              <a:extLst>
                <a:ext uri="{FF2B5EF4-FFF2-40B4-BE49-F238E27FC236}">
                  <a16:creationId xmlns:a16="http://schemas.microsoft.com/office/drawing/2014/main" id="{683533FA-1B13-D74B-99BF-C03DBDC68058}"/>
                </a:ext>
              </a:extLst>
            </p:cNvPr>
            <p:cNvCxnSpPr/>
            <p:nvPr/>
          </p:nvCxnSpPr>
          <p:spPr>
            <a:xfrm>
              <a:off x="1862254" y="2609385"/>
              <a:ext cx="40144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3787E7DD-0D94-CA47-9F74-62D08E7A8E4E}"/>
              </a:ext>
            </a:extLst>
          </p:cNvPr>
          <p:cNvGrpSpPr/>
          <p:nvPr/>
        </p:nvGrpSpPr>
        <p:grpSpPr>
          <a:xfrm>
            <a:off x="2965622" y="1331214"/>
            <a:ext cx="5616438" cy="3339639"/>
            <a:chOff x="2640227" y="1516566"/>
            <a:chExt cx="5307519" cy="2908658"/>
          </a:xfrm>
        </p:grpSpPr>
        <p:pic>
          <p:nvPicPr>
            <p:cNvPr id="13" name="Content Placeholder 5">
              <a:extLst>
                <a:ext uri="{FF2B5EF4-FFF2-40B4-BE49-F238E27FC236}">
                  <a16:creationId xmlns:a16="http://schemas.microsoft.com/office/drawing/2014/main" id="{2F50B2C2-0926-394A-964F-60D65F74FC20}"/>
                </a:ext>
              </a:extLst>
            </p:cNvPr>
            <p:cNvPicPr>
              <a:picLocks noChangeAspect="1"/>
            </p:cNvPicPr>
            <p:nvPr/>
          </p:nvPicPr>
          <p:blipFill rotWithShape="1">
            <a:blip r:embed="rId4"/>
            <a:srcRect l="22487" t="55818"/>
            <a:stretch/>
          </p:blipFill>
          <p:spPr>
            <a:xfrm>
              <a:off x="2640227" y="1516566"/>
              <a:ext cx="5307519" cy="2908658"/>
            </a:xfrm>
            <a:prstGeom prst="rect">
              <a:avLst/>
            </a:prstGeom>
          </p:spPr>
        </p:pic>
        <p:cxnSp>
          <p:nvCxnSpPr>
            <p:cNvPr id="15" name="Straight Arrow Connector 14">
              <a:extLst>
                <a:ext uri="{FF2B5EF4-FFF2-40B4-BE49-F238E27FC236}">
                  <a16:creationId xmlns:a16="http://schemas.microsoft.com/office/drawing/2014/main" id="{9304CE88-84E5-1745-8802-494735A6790F}"/>
                </a:ext>
              </a:extLst>
            </p:cNvPr>
            <p:cNvCxnSpPr/>
            <p:nvPr/>
          </p:nvCxnSpPr>
          <p:spPr>
            <a:xfrm flipV="1">
              <a:off x="7426712" y="2308302"/>
              <a:ext cx="170820" cy="3345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0457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r>
              <a:rPr lang="en-US" sz="3600" dirty="0">
                <a:solidFill>
                  <a:schemeClr val="bg1"/>
                </a:solidFill>
              </a:rPr>
              <a:t>Digging a little deeper</a:t>
            </a:r>
            <a:endParaRPr lang="en-US" sz="3300" dirty="0">
              <a:solidFill>
                <a:schemeClr val="bg1"/>
              </a:solidFill>
            </a:endParaRPr>
          </a:p>
        </p:txBody>
      </p:sp>
      <p:grpSp>
        <p:nvGrpSpPr>
          <p:cNvPr id="3" name="Group 2">
            <a:extLst>
              <a:ext uri="{FF2B5EF4-FFF2-40B4-BE49-F238E27FC236}">
                <a16:creationId xmlns:a16="http://schemas.microsoft.com/office/drawing/2014/main" id="{C85FEFE9-864A-1942-8C17-5DB5CD154989}"/>
              </a:ext>
            </a:extLst>
          </p:cNvPr>
          <p:cNvGrpSpPr/>
          <p:nvPr/>
        </p:nvGrpSpPr>
        <p:grpSpPr>
          <a:xfrm>
            <a:off x="865463" y="1236766"/>
            <a:ext cx="6839054" cy="3238237"/>
            <a:chOff x="695273" y="1102951"/>
            <a:chExt cx="6839054" cy="3238237"/>
          </a:xfrm>
        </p:grpSpPr>
        <p:pic>
          <p:nvPicPr>
            <p:cNvPr id="10" name="Content Placeholder 5">
              <a:extLst>
                <a:ext uri="{FF2B5EF4-FFF2-40B4-BE49-F238E27FC236}">
                  <a16:creationId xmlns:a16="http://schemas.microsoft.com/office/drawing/2014/main" id="{44D87532-FB69-874C-919C-011307FE1E5E}"/>
                </a:ext>
              </a:extLst>
            </p:cNvPr>
            <p:cNvPicPr>
              <a:picLocks noChangeAspect="1"/>
            </p:cNvPicPr>
            <p:nvPr/>
          </p:nvPicPr>
          <p:blipFill rotWithShape="1">
            <a:blip r:embed="rId4"/>
            <a:srcRect t="7590" b="43162"/>
            <a:stretch/>
          </p:blipFill>
          <p:spPr>
            <a:xfrm>
              <a:off x="695273" y="1102951"/>
              <a:ext cx="6839054" cy="3238237"/>
            </a:xfrm>
            <a:prstGeom prst="rect">
              <a:avLst/>
            </a:prstGeom>
          </p:spPr>
        </p:pic>
        <p:sp>
          <p:nvSpPr>
            <p:cNvPr id="2" name="Rectangle 1">
              <a:extLst>
                <a:ext uri="{FF2B5EF4-FFF2-40B4-BE49-F238E27FC236}">
                  <a16:creationId xmlns:a16="http://schemas.microsoft.com/office/drawing/2014/main" id="{1A2003D4-AAF4-5743-9D5E-2F029950365D}"/>
                </a:ext>
              </a:extLst>
            </p:cNvPr>
            <p:cNvSpPr/>
            <p:nvPr/>
          </p:nvSpPr>
          <p:spPr>
            <a:xfrm>
              <a:off x="2980090" y="1632694"/>
              <a:ext cx="454486" cy="2437501"/>
            </a:xfrm>
            <a:prstGeom prst="rect">
              <a:avLst/>
            </a:prstGeom>
            <a:noFill/>
            <a:ln w="3810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1808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r>
              <a:rPr lang="en-US" sz="3600" dirty="0">
                <a:solidFill>
                  <a:schemeClr val="bg1"/>
                </a:solidFill>
              </a:rPr>
              <a:t>Can it help?</a:t>
            </a:r>
            <a:endParaRPr lang="en-US" sz="3300" dirty="0">
              <a:solidFill>
                <a:schemeClr val="bg1"/>
              </a:solidFill>
            </a:endParaRPr>
          </a:p>
        </p:txBody>
      </p:sp>
      <p:pic>
        <p:nvPicPr>
          <p:cNvPr id="7" name="Content Placeholder 6">
            <a:extLst>
              <a:ext uri="{FF2B5EF4-FFF2-40B4-BE49-F238E27FC236}">
                <a16:creationId xmlns:a16="http://schemas.microsoft.com/office/drawing/2014/main" id="{DF104B32-3688-C445-B2B1-57907DD20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626" y="1063777"/>
            <a:ext cx="4767554" cy="3636963"/>
          </a:xfrm>
          <a:prstGeom prst="rect">
            <a:avLst/>
          </a:prstGeom>
        </p:spPr>
      </p:pic>
    </p:spTree>
    <p:extLst>
      <p:ext uri="{BB962C8B-B14F-4D97-AF65-F5344CB8AC3E}">
        <p14:creationId xmlns:p14="http://schemas.microsoft.com/office/powerpoint/2010/main" val="52735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r>
              <a:rPr lang="en-US" sz="3600" dirty="0">
                <a:solidFill>
                  <a:schemeClr val="bg1"/>
                </a:solidFill>
              </a:rPr>
              <a:t>The Caterpillar and The Crocodile</a:t>
            </a:r>
            <a:endParaRPr lang="en-US" sz="3300" dirty="0">
              <a:solidFill>
                <a:schemeClr val="bg1"/>
              </a:solidFill>
            </a:endParaRPr>
          </a:p>
        </p:txBody>
      </p:sp>
      <p:sp>
        <p:nvSpPr>
          <p:cNvPr id="5" name="TextBox 4">
            <a:extLst>
              <a:ext uri="{FF2B5EF4-FFF2-40B4-BE49-F238E27FC236}">
                <a16:creationId xmlns:a16="http://schemas.microsoft.com/office/drawing/2014/main" id="{3578A903-6426-2146-8F67-6D8DCA076099}"/>
              </a:ext>
            </a:extLst>
          </p:cNvPr>
          <p:cNvSpPr txBox="1"/>
          <p:nvPr/>
        </p:nvSpPr>
        <p:spPr>
          <a:xfrm>
            <a:off x="391332" y="4525505"/>
            <a:ext cx="8361335" cy="369332"/>
          </a:xfrm>
          <a:prstGeom prst="rect">
            <a:avLst/>
          </a:prstGeom>
          <a:noFill/>
        </p:spPr>
        <p:txBody>
          <a:bodyPr wrap="square" rtlCol="0">
            <a:spAutoFit/>
          </a:bodyPr>
          <a:lstStyle/>
          <a:p>
            <a:r>
              <a:rPr lang="en-US" dirty="0">
                <a:hlinkClick r:id="rId4"/>
              </a:rPr>
              <a:t>https://</a:t>
            </a:r>
            <a:r>
              <a:rPr lang="en-US" dirty="0" err="1">
                <a:hlinkClick r:id="rId4"/>
              </a:rPr>
              <a:t>youtu.be</a:t>
            </a:r>
            <a:r>
              <a:rPr lang="en-US" dirty="0">
                <a:hlinkClick r:id="rId4"/>
              </a:rPr>
              <a:t>/CZy-n8gP8o8</a:t>
            </a:r>
            <a:endParaRPr lang="en-US" dirty="0"/>
          </a:p>
        </p:txBody>
      </p:sp>
      <p:pic>
        <p:nvPicPr>
          <p:cNvPr id="1026" name="Picture 2" descr="Image result for alice and the caterpillar who are you">
            <a:extLst>
              <a:ext uri="{FF2B5EF4-FFF2-40B4-BE49-F238E27FC236}">
                <a16:creationId xmlns:a16="http://schemas.microsoft.com/office/drawing/2014/main" id="{321A4E6A-854E-9040-84B8-770655669B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830" y="984501"/>
            <a:ext cx="4655411" cy="349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23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r>
              <a:rPr lang="en-US" sz="3600" dirty="0">
                <a:solidFill>
                  <a:schemeClr val="bg1"/>
                </a:solidFill>
              </a:rPr>
              <a:t>Resources</a:t>
            </a:r>
            <a:endParaRPr lang="en-US" sz="3300" dirty="0">
              <a:solidFill>
                <a:schemeClr val="bg1"/>
              </a:solidFill>
            </a:endParaRPr>
          </a:p>
        </p:txBody>
      </p:sp>
      <p:sp>
        <p:nvSpPr>
          <p:cNvPr id="2" name="TextBox 1">
            <a:extLst>
              <a:ext uri="{FF2B5EF4-FFF2-40B4-BE49-F238E27FC236}">
                <a16:creationId xmlns:a16="http://schemas.microsoft.com/office/drawing/2014/main" id="{68F264D6-6502-0D48-A000-CDD558A0A485}"/>
              </a:ext>
            </a:extLst>
          </p:cNvPr>
          <p:cNvSpPr txBox="1"/>
          <p:nvPr/>
        </p:nvSpPr>
        <p:spPr>
          <a:xfrm>
            <a:off x="395207" y="1154624"/>
            <a:ext cx="8601559" cy="2862322"/>
          </a:xfrm>
          <a:prstGeom prst="rect">
            <a:avLst/>
          </a:prstGeom>
          <a:noFill/>
        </p:spPr>
        <p:txBody>
          <a:bodyPr wrap="square" rtlCol="0">
            <a:spAutoFit/>
          </a:bodyPr>
          <a:lstStyle/>
          <a:p>
            <a:pPr marL="285750" indent="-285750">
              <a:buFont typeface="Arial" panose="020B0604020202020204" pitchFamily="34" charset="0"/>
              <a:buChar char="•"/>
            </a:pPr>
            <a:r>
              <a:rPr lang="en-US" dirty="0"/>
              <a:t>Papyrus: https://</a:t>
            </a:r>
            <a:r>
              <a:rPr lang="en-US" dirty="0" err="1"/>
              <a:t>www.papyrus-uk.org</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Student Minds: http://</a:t>
            </a:r>
            <a:r>
              <a:rPr lang="en-US" dirty="0" err="1"/>
              <a:t>www.studentminds.org.uk</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Heads Together: https://</a:t>
            </a:r>
            <a:r>
              <a:rPr lang="en-US" dirty="0" err="1"/>
              <a:t>www.headstogether.org.uk</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JISC Effective LA Project: https://</a:t>
            </a:r>
            <a:r>
              <a:rPr lang="en-US" dirty="0" err="1"/>
              <a:t>www.jisc.ac.uk</a:t>
            </a:r>
            <a:r>
              <a:rPr lang="en-US" dirty="0"/>
              <a:t>/</a:t>
            </a:r>
            <a:r>
              <a:rPr lang="en-US" dirty="0" err="1"/>
              <a:t>rd</a:t>
            </a:r>
            <a:r>
              <a:rPr lang="en-US" dirty="0"/>
              <a:t>/projects/effective-learning-analytics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References available on my blog: </a:t>
            </a:r>
          </a:p>
          <a:p>
            <a:r>
              <a:rPr lang="en-US" dirty="0"/>
              <a:t> 		https://</a:t>
            </a:r>
            <a:r>
              <a:rPr lang="en-US" dirty="0" err="1"/>
              <a:t>blogs.ucl.ac.uk</a:t>
            </a:r>
            <a:r>
              <a:rPr lang="en-US" dirty="0"/>
              <a:t>/digital-education/category/our-views/</a:t>
            </a:r>
            <a:r>
              <a:rPr lang="en-US" dirty="0" err="1"/>
              <a:t>sams</a:t>
            </a:r>
            <a:r>
              <a:rPr lang="en-US" dirty="0"/>
              <a:t>-scribbles/</a:t>
            </a:r>
          </a:p>
        </p:txBody>
      </p:sp>
    </p:spTree>
    <p:extLst>
      <p:ext uri="{BB962C8B-B14F-4D97-AF65-F5344CB8AC3E}">
        <p14:creationId xmlns:p14="http://schemas.microsoft.com/office/powerpoint/2010/main" val="1380262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endParaRPr lang="en-US" sz="3300" dirty="0">
              <a:solidFill>
                <a:schemeClr val="bg1"/>
              </a:solidFill>
            </a:endParaRPr>
          </a:p>
        </p:txBody>
      </p:sp>
      <p:pic>
        <p:nvPicPr>
          <p:cNvPr id="2050" name="Picture 2" descr="'Thank you for listening' card by LyraEri">
            <a:extLst>
              <a:ext uri="{FF2B5EF4-FFF2-40B4-BE49-F238E27FC236}">
                <a16:creationId xmlns:a16="http://schemas.microsoft.com/office/drawing/2014/main" id="{5871D3DC-4198-A540-ABFF-ECCEA6226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423" y="980826"/>
            <a:ext cx="4839346" cy="36295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4AA8CE-290A-7E46-ABF4-92F1222BC2AA}"/>
              </a:ext>
            </a:extLst>
          </p:cNvPr>
          <p:cNvSpPr txBox="1"/>
          <p:nvPr/>
        </p:nvSpPr>
        <p:spPr>
          <a:xfrm>
            <a:off x="2460356" y="4802537"/>
            <a:ext cx="3963691" cy="276999"/>
          </a:xfrm>
          <a:prstGeom prst="rect">
            <a:avLst/>
          </a:prstGeom>
          <a:noFill/>
        </p:spPr>
        <p:txBody>
          <a:bodyPr wrap="square" rtlCol="0">
            <a:spAutoFit/>
          </a:bodyPr>
          <a:lstStyle/>
          <a:p>
            <a:r>
              <a:rPr lang="en-GB" sz="1200" dirty="0"/>
              <a:t>Image: </a:t>
            </a:r>
            <a:r>
              <a:rPr lang="en-GB" sz="1200" b="1" dirty="0">
                <a:hlinkClick r:id="rId5"/>
              </a:rPr>
              <a:t>'Thank you for listening' card</a:t>
            </a:r>
            <a:r>
              <a:rPr lang="en-GB" sz="1200" b="1" dirty="0"/>
              <a:t> </a:t>
            </a:r>
            <a:r>
              <a:rPr lang="en-GB" sz="1200" dirty="0"/>
              <a:t>©2013-2018 </a:t>
            </a:r>
            <a:r>
              <a:rPr lang="en-GB" sz="1200" dirty="0">
                <a:hlinkClick r:id="rId6"/>
              </a:rPr>
              <a:t>LyraEri</a:t>
            </a:r>
            <a:endParaRPr lang="en-US" sz="1200" dirty="0"/>
          </a:p>
        </p:txBody>
      </p:sp>
    </p:spTree>
    <p:extLst>
      <p:ext uri="{BB962C8B-B14F-4D97-AF65-F5344CB8AC3E}">
        <p14:creationId xmlns:p14="http://schemas.microsoft.com/office/powerpoint/2010/main" val="425228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1588"/>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r>
              <a:rPr lang="en-US" sz="3600" dirty="0">
                <a:solidFill>
                  <a:schemeClr val="bg1"/>
                </a:solidFill>
              </a:rPr>
              <a:t>I think we have a problem</a:t>
            </a:r>
          </a:p>
        </p:txBody>
      </p:sp>
      <p:sp>
        <p:nvSpPr>
          <p:cNvPr id="17" name="TextBox 16">
            <a:extLst>
              <a:ext uri="{FF2B5EF4-FFF2-40B4-BE49-F238E27FC236}">
                <a16:creationId xmlns:a16="http://schemas.microsoft.com/office/drawing/2014/main" id="{70758582-9DEC-9542-8EC6-245CEE1843BE}"/>
              </a:ext>
            </a:extLst>
          </p:cNvPr>
          <p:cNvSpPr txBox="1"/>
          <p:nvPr/>
        </p:nvSpPr>
        <p:spPr>
          <a:xfrm>
            <a:off x="531627" y="4774168"/>
            <a:ext cx="8059479" cy="369332"/>
          </a:xfrm>
          <a:prstGeom prst="rect">
            <a:avLst/>
          </a:prstGeom>
          <a:noFill/>
        </p:spPr>
        <p:txBody>
          <a:bodyPr wrap="square" rtlCol="0">
            <a:spAutoFit/>
          </a:bodyPr>
          <a:lstStyle/>
          <a:p>
            <a:r>
              <a:rPr lang="en-US" dirty="0">
                <a:hlinkClick r:id="rId4"/>
              </a:rPr>
              <a:t>https://www.theguardian.com/education/series/mental-health-a-university-crisis</a:t>
            </a:r>
            <a:endParaRPr lang="en-US" dirty="0"/>
          </a:p>
        </p:txBody>
      </p:sp>
      <p:pic>
        <p:nvPicPr>
          <p:cNvPr id="19" name="Picture 18">
            <a:extLst>
              <a:ext uri="{FF2B5EF4-FFF2-40B4-BE49-F238E27FC236}">
                <a16:creationId xmlns:a16="http://schemas.microsoft.com/office/drawing/2014/main" id="{9050B4CF-CEC9-CD47-A6B9-9CA8B6C26A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1854" y="1069593"/>
            <a:ext cx="3386174" cy="3386174"/>
          </a:xfrm>
          <a:prstGeom prst="rect">
            <a:avLst/>
          </a:prstGeom>
        </p:spPr>
      </p:pic>
    </p:spTree>
    <p:extLst>
      <p:ext uri="{BB962C8B-B14F-4D97-AF65-F5344CB8AC3E}">
        <p14:creationId xmlns:p14="http://schemas.microsoft.com/office/powerpoint/2010/main" val="79835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1588"/>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r>
              <a:rPr lang="en-US" sz="3600" dirty="0">
                <a:solidFill>
                  <a:schemeClr val="bg1"/>
                </a:solidFill>
              </a:rPr>
              <a:t>Front page news</a:t>
            </a:r>
          </a:p>
        </p:txBody>
      </p:sp>
      <p:pic>
        <p:nvPicPr>
          <p:cNvPr id="1026" name="Picture 2" descr="Image result for uk newspaper student suicide crisis">
            <a:extLst>
              <a:ext uri="{FF2B5EF4-FFF2-40B4-BE49-F238E27FC236}">
                <a16:creationId xmlns:a16="http://schemas.microsoft.com/office/drawing/2014/main" id="{2580C458-9E4E-3F43-A65E-907146FF5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861" y="1008109"/>
            <a:ext cx="2730739" cy="361126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uk newspaper front page student mental health">
            <a:extLst>
              <a:ext uri="{FF2B5EF4-FFF2-40B4-BE49-F238E27FC236}">
                <a16:creationId xmlns:a16="http://schemas.microsoft.com/office/drawing/2014/main" id="{CF3F1DDB-275A-1249-85DA-CF45679FC1DE}"/>
              </a:ext>
            </a:extLst>
          </p:cNvPr>
          <p:cNvSpPr>
            <a:spLocks noChangeAspect="1" noChangeArrowheads="1"/>
          </p:cNvSpPr>
          <p:nvPr/>
        </p:nvSpPr>
        <p:spPr bwMode="auto">
          <a:xfrm>
            <a:off x="4419600" y="2419350"/>
            <a:ext cx="1820562" cy="18205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uk newspaper front page student mental health">
            <a:extLst>
              <a:ext uri="{FF2B5EF4-FFF2-40B4-BE49-F238E27FC236}">
                <a16:creationId xmlns:a16="http://schemas.microsoft.com/office/drawing/2014/main" id="{4F9B937A-C9E5-6641-AD8F-7097C112A8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3125" y="1150211"/>
            <a:ext cx="2334074" cy="332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12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1588"/>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endParaRPr lang="en-US" sz="3600" dirty="0">
              <a:solidFill>
                <a:schemeClr val="bg1"/>
              </a:solidFill>
            </a:endParaRPr>
          </a:p>
        </p:txBody>
      </p:sp>
      <p:sp>
        <p:nvSpPr>
          <p:cNvPr id="17" name="TextBox 16">
            <a:extLst>
              <a:ext uri="{FF2B5EF4-FFF2-40B4-BE49-F238E27FC236}">
                <a16:creationId xmlns:a16="http://schemas.microsoft.com/office/drawing/2014/main" id="{70758582-9DEC-9542-8EC6-245CEE1843BE}"/>
              </a:ext>
            </a:extLst>
          </p:cNvPr>
          <p:cNvSpPr txBox="1"/>
          <p:nvPr/>
        </p:nvSpPr>
        <p:spPr>
          <a:xfrm>
            <a:off x="531627" y="4774168"/>
            <a:ext cx="8059479" cy="369332"/>
          </a:xfrm>
          <a:prstGeom prst="rect">
            <a:avLst/>
          </a:prstGeom>
          <a:noFill/>
        </p:spPr>
        <p:txBody>
          <a:bodyPr wrap="square" rtlCol="0">
            <a:spAutoFit/>
          </a:bodyPr>
          <a:lstStyle/>
          <a:p>
            <a:r>
              <a:rPr lang="en-US" dirty="0">
                <a:hlinkClick r:id="rId4"/>
              </a:rPr>
              <a:t>https://</a:t>
            </a:r>
            <a:r>
              <a:rPr lang="en-US" dirty="0" err="1">
                <a:hlinkClick r:id="rId4"/>
              </a:rPr>
              <a:t>www.bbc.co.uk</a:t>
            </a:r>
            <a:r>
              <a:rPr lang="en-US" dirty="0">
                <a:hlinkClick r:id="rId4"/>
              </a:rPr>
              <a:t>/</a:t>
            </a:r>
            <a:r>
              <a:rPr lang="en-US" dirty="0" err="1">
                <a:hlinkClick r:id="rId4"/>
              </a:rPr>
              <a:t>iplayer</a:t>
            </a:r>
            <a:r>
              <a:rPr lang="en-US" dirty="0">
                <a:hlinkClick r:id="rId4"/>
              </a:rPr>
              <a:t>/episode/p05lyqp9/death-on-campus-our-stories#</a:t>
            </a:r>
            <a:endParaRPr lang="en-US" dirty="0"/>
          </a:p>
        </p:txBody>
      </p:sp>
      <p:pic>
        <p:nvPicPr>
          <p:cNvPr id="3" name="Picture 2">
            <a:extLst>
              <a:ext uri="{FF2B5EF4-FFF2-40B4-BE49-F238E27FC236}">
                <a16:creationId xmlns:a16="http://schemas.microsoft.com/office/drawing/2014/main" id="{52916C91-4A7F-3E41-AD80-AFD43D2B3DE1}"/>
              </a:ext>
            </a:extLst>
          </p:cNvPr>
          <p:cNvPicPr>
            <a:picLocks noChangeAspect="1"/>
          </p:cNvPicPr>
          <p:nvPr/>
        </p:nvPicPr>
        <p:blipFill>
          <a:blip r:embed="rId5"/>
          <a:stretch>
            <a:fillRect/>
          </a:stretch>
        </p:blipFill>
        <p:spPr>
          <a:xfrm>
            <a:off x="2042696" y="993387"/>
            <a:ext cx="4840018" cy="3576019"/>
          </a:xfrm>
          <a:prstGeom prst="rect">
            <a:avLst/>
          </a:prstGeom>
        </p:spPr>
      </p:pic>
    </p:spTree>
    <p:extLst>
      <p:ext uri="{BB962C8B-B14F-4D97-AF65-F5344CB8AC3E}">
        <p14:creationId xmlns:p14="http://schemas.microsoft.com/office/powerpoint/2010/main" val="412532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1588"/>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r>
              <a:rPr lang="en-US" sz="3600" dirty="0">
                <a:solidFill>
                  <a:schemeClr val="bg1"/>
                </a:solidFill>
              </a:rPr>
              <a:t>The Continuum</a:t>
            </a:r>
            <a:endParaRPr lang="en-US" sz="3300" dirty="0">
              <a:solidFill>
                <a:schemeClr val="bg1"/>
              </a:solidFill>
            </a:endParaRPr>
          </a:p>
        </p:txBody>
      </p:sp>
      <p:pic>
        <p:nvPicPr>
          <p:cNvPr id="3" name="Picture 2">
            <a:extLst>
              <a:ext uri="{FF2B5EF4-FFF2-40B4-BE49-F238E27FC236}">
                <a16:creationId xmlns:a16="http://schemas.microsoft.com/office/drawing/2014/main" id="{34FB9C39-022B-E643-B8BF-2E1499945C3E}"/>
              </a:ext>
            </a:extLst>
          </p:cNvPr>
          <p:cNvPicPr>
            <a:picLocks noChangeAspect="1"/>
          </p:cNvPicPr>
          <p:nvPr/>
        </p:nvPicPr>
        <p:blipFill>
          <a:blip r:embed="rId4"/>
          <a:stretch>
            <a:fillRect/>
          </a:stretch>
        </p:blipFill>
        <p:spPr>
          <a:xfrm>
            <a:off x="2268445" y="806812"/>
            <a:ext cx="4016117" cy="3940246"/>
          </a:xfrm>
          <a:prstGeom prst="rect">
            <a:avLst/>
          </a:prstGeom>
        </p:spPr>
      </p:pic>
      <p:sp>
        <p:nvSpPr>
          <p:cNvPr id="4" name="TextBox 3">
            <a:extLst>
              <a:ext uri="{FF2B5EF4-FFF2-40B4-BE49-F238E27FC236}">
                <a16:creationId xmlns:a16="http://schemas.microsoft.com/office/drawing/2014/main" id="{C53EE319-7E94-2442-9D75-CEF6247F9921}"/>
              </a:ext>
            </a:extLst>
          </p:cNvPr>
          <p:cNvSpPr txBox="1"/>
          <p:nvPr/>
        </p:nvSpPr>
        <p:spPr>
          <a:xfrm>
            <a:off x="0" y="4856781"/>
            <a:ext cx="8973519" cy="276999"/>
          </a:xfrm>
          <a:prstGeom prst="rect">
            <a:avLst/>
          </a:prstGeom>
          <a:noFill/>
        </p:spPr>
        <p:txBody>
          <a:bodyPr wrap="square" rtlCol="0">
            <a:spAutoFit/>
          </a:bodyPr>
          <a:lstStyle/>
          <a:p>
            <a:r>
              <a:rPr lang="en-US" sz="1200" dirty="0"/>
              <a:t>http://</a:t>
            </a:r>
            <a:r>
              <a:rPr lang="en-US" sz="1200" dirty="0" err="1"/>
              <a:t>www.studentminds.org.uk</a:t>
            </a:r>
            <a:r>
              <a:rPr lang="en-US" sz="1200" dirty="0"/>
              <a:t>/</a:t>
            </a:r>
            <a:r>
              <a:rPr lang="en-US" sz="1200" dirty="0" err="1"/>
              <a:t>studentliving.html</a:t>
            </a:r>
            <a:endParaRPr lang="en-US" sz="1200" dirty="0"/>
          </a:p>
        </p:txBody>
      </p:sp>
    </p:spTree>
    <p:extLst>
      <p:ext uri="{BB962C8B-B14F-4D97-AF65-F5344CB8AC3E}">
        <p14:creationId xmlns:p14="http://schemas.microsoft.com/office/powerpoint/2010/main" val="1001591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1588"/>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r>
              <a:rPr lang="en-US" sz="3600" dirty="0">
                <a:solidFill>
                  <a:schemeClr val="bg1"/>
                </a:solidFill>
              </a:rPr>
              <a:t>What’s the role of HEIs?</a:t>
            </a:r>
            <a:endParaRPr lang="en-US" sz="3300" dirty="0">
              <a:solidFill>
                <a:schemeClr val="bg1"/>
              </a:solidFill>
            </a:endParaRPr>
          </a:p>
        </p:txBody>
      </p:sp>
      <p:pic>
        <p:nvPicPr>
          <p:cNvPr id="7" name="Picture 2" descr="heep, Love, Heart, Valentine'S Day">
            <a:extLst>
              <a:ext uri="{FF2B5EF4-FFF2-40B4-BE49-F238E27FC236}">
                <a16:creationId xmlns:a16="http://schemas.microsoft.com/office/drawing/2014/main" id="{0FDE1753-A516-4F44-9BF0-4C9DC5954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404" y="1063255"/>
            <a:ext cx="31718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60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1588"/>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endParaRPr lang="en-US" sz="3300" dirty="0">
              <a:solidFill>
                <a:schemeClr val="bg1"/>
              </a:solidFill>
            </a:endParaRPr>
          </a:p>
        </p:txBody>
      </p:sp>
      <p:sp>
        <p:nvSpPr>
          <p:cNvPr id="9" name="Content Placeholder 2">
            <a:extLst>
              <a:ext uri="{FF2B5EF4-FFF2-40B4-BE49-F238E27FC236}">
                <a16:creationId xmlns:a16="http://schemas.microsoft.com/office/drawing/2014/main" id="{B4F65754-0D12-C94C-875F-4681887CB959}"/>
              </a:ext>
            </a:extLst>
          </p:cNvPr>
          <p:cNvSpPr>
            <a:spLocks noGrp="1"/>
          </p:cNvSpPr>
          <p:nvPr>
            <p:ph idx="1"/>
          </p:nvPr>
        </p:nvSpPr>
        <p:spPr/>
        <p:txBody>
          <a:bodyPr>
            <a:normAutofit/>
          </a:bodyPr>
          <a:lstStyle/>
          <a:p>
            <a:pPr marL="0" indent="0">
              <a:buNone/>
            </a:pPr>
            <a:r>
              <a:rPr lang="en-GB" sz="2000" dirty="0"/>
              <a:t>“…a majority of HEIs should take measures to ensure that the nature of course content and delivery does not result in academic rigour being sought at the expense of students’ mental health and wellbeing.” </a:t>
            </a:r>
          </a:p>
          <a:p>
            <a:pPr marL="0" indent="0">
              <a:buNone/>
            </a:pPr>
            <a:br>
              <a:rPr lang="en-GB" dirty="0"/>
            </a:br>
            <a:endParaRPr lang="en-GB" dirty="0"/>
          </a:p>
          <a:p>
            <a:pPr marL="0" indent="0">
              <a:buNone/>
            </a:pPr>
            <a:r>
              <a:rPr lang="en-GB" sz="1600" b="1" dirty="0"/>
              <a:t>IPPR, 2017, Not By Degrees </a:t>
            </a:r>
            <a:r>
              <a:rPr lang="en-GB" sz="1600" b="1" dirty="0" err="1"/>
              <a:t>pg</a:t>
            </a:r>
            <a:r>
              <a:rPr lang="en-GB" sz="1600" b="1" dirty="0"/>
              <a:t> 52</a:t>
            </a:r>
            <a:endParaRPr lang="en-GB" sz="1600" dirty="0"/>
          </a:p>
        </p:txBody>
      </p:sp>
    </p:spTree>
    <p:extLst>
      <p:ext uri="{BB962C8B-B14F-4D97-AF65-F5344CB8AC3E}">
        <p14:creationId xmlns:p14="http://schemas.microsoft.com/office/powerpoint/2010/main" val="189494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1588"/>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r>
              <a:rPr lang="en-US" sz="3600" dirty="0">
                <a:solidFill>
                  <a:schemeClr val="bg1"/>
                </a:solidFill>
              </a:rPr>
              <a:t>UCL – Student Experience Survey</a:t>
            </a:r>
            <a:endParaRPr lang="en-US" sz="3300" dirty="0">
              <a:solidFill>
                <a:schemeClr val="bg1"/>
              </a:solidFill>
            </a:endParaRPr>
          </a:p>
        </p:txBody>
      </p:sp>
      <p:sp>
        <p:nvSpPr>
          <p:cNvPr id="7" name="Content Placeholder 6">
            <a:extLst>
              <a:ext uri="{FF2B5EF4-FFF2-40B4-BE49-F238E27FC236}">
                <a16:creationId xmlns:a16="http://schemas.microsoft.com/office/drawing/2014/main" id="{01728421-0E79-8F4B-B8AF-DE38E9179E03}"/>
              </a:ext>
            </a:extLst>
          </p:cNvPr>
          <p:cNvSpPr>
            <a:spLocks noGrp="1"/>
          </p:cNvSpPr>
          <p:nvPr>
            <p:ph idx="1"/>
          </p:nvPr>
        </p:nvSpPr>
        <p:spPr/>
        <p:txBody>
          <a:bodyPr>
            <a:normAutofit fontScale="92500" lnSpcReduction="10000"/>
          </a:bodyPr>
          <a:lstStyle/>
          <a:p>
            <a:r>
              <a:rPr lang="en-US" dirty="0"/>
              <a:t>2018 : 77 (74.3) </a:t>
            </a:r>
          </a:p>
          <a:p>
            <a:pPr lvl="1"/>
            <a:r>
              <a:rPr lang="en-US" dirty="0"/>
              <a:t>Student welfare: 102 (69.9) </a:t>
            </a:r>
          </a:p>
          <a:p>
            <a:pPr lvl="1"/>
            <a:r>
              <a:rPr lang="en-US" dirty="0"/>
              <a:t>Accommodation: 113 (59.6)</a:t>
            </a:r>
          </a:p>
          <a:p>
            <a:r>
              <a:rPr lang="en-US" dirty="0"/>
              <a:t>2017: 96 (72.4) </a:t>
            </a:r>
          </a:p>
          <a:p>
            <a:pPr lvl="1"/>
            <a:r>
              <a:rPr lang="en-US" dirty="0"/>
              <a:t>Student welfare: 112 (67.8) </a:t>
            </a:r>
          </a:p>
          <a:p>
            <a:pPr lvl="1"/>
            <a:r>
              <a:rPr lang="en-US" dirty="0"/>
              <a:t>Accommodation: 119 (53.1)</a:t>
            </a:r>
          </a:p>
          <a:p>
            <a:r>
              <a:rPr lang="en-US" dirty="0"/>
              <a:t>2016: 84 (75.2)</a:t>
            </a:r>
          </a:p>
          <a:p>
            <a:endParaRPr lang="en-US" dirty="0"/>
          </a:p>
        </p:txBody>
      </p:sp>
      <p:sp>
        <p:nvSpPr>
          <p:cNvPr id="2" name="TextBox 1">
            <a:extLst>
              <a:ext uri="{FF2B5EF4-FFF2-40B4-BE49-F238E27FC236}">
                <a16:creationId xmlns:a16="http://schemas.microsoft.com/office/drawing/2014/main" id="{D6225193-454F-2141-A5B9-96BCDD0A6A6F}"/>
              </a:ext>
            </a:extLst>
          </p:cNvPr>
          <p:cNvSpPr txBox="1"/>
          <p:nvPr/>
        </p:nvSpPr>
        <p:spPr>
          <a:xfrm>
            <a:off x="175365" y="4685667"/>
            <a:ext cx="5624186" cy="369332"/>
          </a:xfrm>
          <a:prstGeom prst="rect">
            <a:avLst/>
          </a:prstGeom>
          <a:noFill/>
        </p:spPr>
        <p:txBody>
          <a:bodyPr wrap="square" rtlCol="0">
            <a:spAutoFit/>
          </a:bodyPr>
          <a:lstStyle/>
          <a:p>
            <a:r>
              <a:rPr lang="en-US" dirty="0"/>
              <a:t>Source: Times Higher Ed</a:t>
            </a:r>
          </a:p>
        </p:txBody>
      </p:sp>
    </p:spTree>
    <p:extLst>
      <p:ext uri="{BB962C8B-B14F-4D97-AF65-F5344CB8AC3E}">
        <p14:creationId xmlns:p14="http://schemas.microsoft.com/office/powerpoint/2010/main" val="342235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855">
            <a:alpha val="10000"/>
          </a:srgbClr>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9144000" cy="741363"/>
            <a:chOff x="0" y="-1588"/>
            <a:chExt cx="9144000" cy="741363"/>
          </a:xfrm>
        </p:grpSpPr>
        <p:sp>
          <p:nvSpPr>
            <p:cNvPr id="16" name="Freeform 5"/>
            <p:cNvSpPr>
              <a:spLocks/>
            </p:cNvSpPr>
            <p:nvPr/>
          </p:nvSpPr>
          <p:spPr bwMode="auto">
            <a:xfrm>
              <a:off x="0" y="-1588"/>
              <a:ext cx="9144000" cy="741363"/>
            </a:xfrm>
            <a:custGeom>
              <a:avLst/>
              <a:gdLst>
                <a:gd name="T0" fmla="*/ 0 w 1123"/>
                <a:gd name="T1" fmla="*/ 0 h 90"/>
                <a:gd name="T2" fmla="*/ 0 w 1123"/>
                <a:gd name="T3" fmla="*/ 90 h 90"/>
                <a:gd name="T4" fmla="*/ 957 w 1123"/>
                <a:gd name="T5" fmla="*/ 90 h 90"/>
                <a:gd name="T6" fmla="*/ 955 w 1123"/>
                <a:gd name="T7" fmla="*/ 89 h 90"/>
                <a:gd name="T8" fmla="*/ 949 w 1123"/>
                <a:gd name="T9" fmla="*/ 73 h 90"/>
                <a:gd name="T10" fmla="*/ 949 w 1123"/>
                <a:gd name="T11" fmla="*/ 43 h 90"/>
                <a:gd name="T12" fmla="*/ 966 w 1123"/>
                <a:gd name="T13" fmla="*/ 43 h 90"/>
                <a:gd name="T14" fmla="*/ 966 w 1123"/>
                <a:gd name="T15" fmla="*/ 74 h 90"/>
                <a:gd name="T16" fmla="*/ 967 w 1123"/>
                <a:gd name="T17" fmla="*/ 80 h 90"/>
                <a:gd name="T18" fmla="*/ 973 w 1123"/>
                <a:gd name="T19" fmla="*/ 82 h 90"/>
                <a:gd name="T20" fmla="*/ 978 w 1123"/>
                <a:gd name="T21" fmla="*/ 80 h 90"/>
                <a:gd name="T22" fmla="*/ 980 w 1123"/>
                <a:gd name="T23" fmla="*/ 74 h 90"/>
                <a:gd name="T24" fmla="*/ 980 w 1123"/>
                <a:gd name="T25" fmla="*/ 43 h 90"/>
                <a:gd name="T26" fmla="*/ 996 w 1123"/>
                <a:gd name="T27" fmla="*/ 43 h 90"/>
                <a:gd name="T28" fmla="*/ 996 w 1123"/>
                <a:gd name="T29" fmla="*/ 70 h 90"/>
                <a:gd name="T30" fmla="*/ 990 w 1123"/>
                <a:gd name="T31" fmla="*/ 89 h 90"/>
                <a:gd name="T32" fmla="*/ 988 w 1123"/>
                <a:gd name="T33" fmla="*/ 90 h 90"/>
                <a:gd name="T34" fmla="*/ 1012 w 1123"/>
                <a:gd name="T35" fmla="*/ 90 h 90"/>
                <a:gd name="T36" fmla="*/ 1002 w 1123"/>
                <a:gd name="T37" fmla="*/ 68 h 90"/>
                <a:gd name="T38" fmla="*/ 1028 w 1123"/>
                <a:gd name="T39" fmla="*/ 41 h 90"/>
                <a:gd name="T40" fmla="*/ 1048 w 1123"/>
                <a:gd name="T41" fmla="*/ 49 h 90"/>
                <a:gd name="T42" fmla="*/ 1052 w 1123"/>
                <a:gd name="T43" fmla="*/ 55 h 90"/>
                <a:gd name="T44" fmla="*/ 1039 w 1123"/>
                <a:gd name="T45" fmla="*/ 62 h 90"/>
                <a:gd name="T46" fmla="*/ 1028 w 1123"/>
                <a:gd name="T47" fmla="*/ 53 h 90"/>
                <a:gd name="T48" fmla="*/ 1022 w 1123"/>
                <a:gd name="T49" fmla="*/ 56 h 90"/>
                <a:gd name="T50" fmla="*/ 1018 w 1123"/>
                <a:gd name="T51" fmla="*/ 67 h 90"/>
                <a:gd name="T52" fmla="*/ 1028 w 1123"/>
                <a:gd name="T53" fmla="*/ 82 h 90"/>
                <a:gd name="T54" fmla="*/ 1039 w 1123"/>
                <a:gd name="T55" fmla="*/ 74 h 90"/>
                <a:gd name="T56" fmla="*/ 1052 w 1123"/>
                <a:gd name="T57" fmla="*/ 80 h 90"/>
                <a:gd name="T58" fmla="*/ 1047 w 1123"/>
                <a:gd name="T59" fmla="*/ 87 h 90"/>
                <a:gd name="T60" fmla="*/ 1044 w 1123"/>
                <a:gd name="T61" fmla="*/ 90 h 90"/>
                <a:gd name="T62" fmla="*/ 1059 w 1123"/>
                <a:gd name="T63" fmla="*/ 90 h 90"/>
                <a:gd name="T64" fmla="*/ 1059 w 1123"/>
                <a:gd name="T65" fmla="*/ 43 h 90"/>
                <a:gd name="T66" fmla="*/ 1075 w 1123"/>
                <a:gd name="T67" fmla="*/ 43 h 90"/>
                <a:gd name="T68" fmla="*/ 1075 w 1123"/>
                <a:gd name="T69" fmla="*/ 80 h 90"/>
                <a:gd name="T70" fmla="*/ 1096 w 1123"/>
                <a:gd name="T71" fmla="*/ 80 h 90"/>
                <a:gd name="T72" fmla="*/ 1096 w 1123"/>
                <a:gd name="T73" fmla="*/ 90 h 90"/>
                <a:gd name="T74" fmla="*/ 1123 w 1123"/>
                <a:gd name="T75" fmla="*/ 90 h 90"/>
                <a:gd name="T76" fmla="*/ 1123 w 1123"/>
                <a:gd name="T77" fmla="*/ 0 h 90"/>
                <a:gd name="T78" fmla="*/ 0 w 1123"/>
                <a:gd name="T7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3" h="90">
                  <a:moveTo>
                    <a:pt x="0" y="0"/>
                  </a:moveTo>
                  <a:cubicBezTo>
                    <a:pt x="0" y="90"/>
                    <a:pt x="0" y="90"/>
                    <a:pt x="0" y="90"/>
                  </a:cubicBezTo>
                  <a:cubicBezTo>
                    <a:pt x="957" y="90"/>
                    <a:pt x="957" y="90"/>
                    <a:pt x="957" y="90"/>
                  </a:cubicBezTo>
                  <a:cubicBezTo>
                    <a:pt x="956" y="90"/>
                    <a:pt x="955" y="89"/>
                    <a:pt x="955" y="89"/>
                  </a:cubicBezTo>
                  <a:cubicBezTo>
                    <a:pt x="950" y="84"/>
                    <a:pt x="950" y="78"/>
                    <a:pt x="949" y="73"/>
                  </a:cubicBezTo>
                  <a:cubicBezTo>
                    <a:pt x="949" y="43"/>
                    <a:pt x="949" y="43"/>
                    <a:pt x="949" y="43"/>
                  </a:cubicBezTo>
                  <a:cubicBezTo>
                    <a:pt x="966" y="43"/>
                    <a:pt x="966" y="43"/>
                    <a:pt x="966" y="43"/>
                  </a:cubicBezTo>
                  <a:cubicBezTo>
                    <a:pt x="966" y="74"/>
                    <a:pt x="966" y="74"/>
                    <a:pt x="966" y="74"/>
                  </a:cubicBezTo>
                  <a:cubicBezTo>
                    <a:pt x="966" y="76"/>
                    <a:pt x="966" y="79"/>
                    <a:pt x="967" y="80"/>
                  </a:cubicBezTo>
                  <a:cubicBezTo>
                    <a:pt x="969" y="82"/>
                    <a:pt x="971" y="82"/>
                    <a:pt x="973" y="82"/>
                  </a:cubicBezTo>
                  <a:cubicBezTo>
                    <a:pt x="975" y="82"/>
                    <a:pt x="977" y="81"/>
                    <a:pt x="978" y="80"/>
                  </a:cubicBezTo>
                  <a:cubicBezTo>
                    <a:pt x="979" y="79"/>
                    <a:pt x="980" y="76"/>
                    <a:pt x="980" y="74"/>
                  </a:cubicBezTo>
                  <a:cubicBezTo>
                    <a:pt x="980" y="43"/>
                    <a:pt x="980" y="43"/>
                    <a:pt x="980" y="43"/>
                  </a:cubicBezTo>
                  <a:cubicBezTo>
                    <a:pt x="996" y="43"/>
                    <a:pt x="996" y="43"/>
                    <a:pt x="996" y="43"/>
                  </a:cubicBezTo>
                  <a:cubicBezTo>
                    <a:pt x="996" y="70"/>
                    <a:pt x="996" y="70"/>
                    <a:pt x="996" y="70"/>
                  </a:cubicBezTo>
                  <a:cubicBezTo>
                    <a:pt x="996" y="75"/>
                    <a:pt x="996" y="83"/>
                    <a:pt x="990" y="89"/>
                  </a:cubicBezTo>
                  <a:cubicBezTo>
                    <a:pt x="989" y="89"/>
                    <a:pt x="989" y="90"/>
                    <a:pt x="988" y="90"/>
                  </a:cubicBezTo>
                  <a:cubicBezTo>
                    <a:pt x="1012" y="90"/>
                    <a:pt x="1012" y="90"/>
                    <a:pt x="1012" y="90"/>
                  </a:cubicBezTo>
                  <a:cubicBezTo>
                    <a:pt x="1005" y="85"/>
                    <a:pt x="1002" y="76"/>
                    <a:pt x="1002" y="68"/>
                  </a:cubicBezTo>
                  <a:cubicBezTo>
                    <a:pt x="1002" y="55"/>
                    <a:pt x="1011" y="41"/>
                    <a:pt x="1028" y="41"/>
                  </a:cubicBezTo>
                  <a:cubicBezTo>
                    <a:pt x="1035" y="41"/>
                    <a:pt x="1043" y="44"/>
                    <a:pt x="1048" y="49"/>
                  </a:cubicBezTo>
                  <a:cubicBezTo>
                    <a:pt x="1050" y="51"/>
                    <a:pt x="1051" y="53"/>
                    <a:pt x="1052" y="55"/>
                  </a:cubicBezTo>
                  <a:cubicBezTo>
                    <a:pt x="1039" y="62"/>
                    <a:pt x="1039" y="62"/>
                    <a:pt x="1039" y="62"/>
                  </a:cubicBezTo>
                  <a:cubicBezTo>
                    <a:pt x="1038" y="59"/>
                    <a:pt x="1035" y="53"/>
                    <a:pt x="1028" y="53"/>
                  </a:cubicBezTo>
                  <a:cubicBezTo>
                    <a:pt x="1025" y="53"/>
                    <a:pt x="1023" y="55"/>
                    <a:pt x="1022" y="56"/>
                  </a:cubicBezTo>
                  <a:cubicBezTo>
                    <a:pt x="1018" y="60"/>
                    <a:pt x="1018" y="65"/>
                    <a:pt x="1018" y="67"/>
                  </a:cubicBezTo>
                  <a:cubicBezTo>
                    <a:pt x="1018" y="75"/>
                    <a:pt x="1021" y="82"/>
                    <a:pt x="1028" y="82"/>
                  </a:cubicBezTo>
                  <a:cubicBezTo>
                    <a:pt x="1036" y="82"/>
                    <a:pt x="1038" y="75"/>
                    <a:pt x="1039" y="74"/>
                  </a:cubicBezTo>
                  <a:cubicBezTo>
                    <a:pt x="1052" y="80"/>
                    <a:pt x="1052" y="80"/>
                    <a:pt x="1052" y="80"/>
                  </a:cubicBezTo>
                  <a:cubicBezTo>
                    <a:pt x="1051" y="83"/>
                    <a:pt x="1050" y="85"/>
                    <a:pt x="1047" y="87"/>
                  </a:cubicBezTo>
                  <a:cubicBezTo>
                    <a:pt x="1046" y="88"/>
                    <a:pt x="1045" y="89"/>
                    <a:pt x="1044" y="90"/>
                  </a:cubicBezTo>
                  <a:cubicBezTo>
                    <a:pt x="1059" y="90"/>
                    <a:pt x="1059" y="90"/>
                    <a:pt x="1059" y="90"/>
                  </a:cubicBezTo>
                  <a:cubicBezTo>
                    <a:pt x="1059" y="43"/>
                    <a:pt x="1059" y="43"/>
                    <a:pt x="1059" y="43"/>
                  </a:cubicBezTo>
                  <a:cubicBezTo>
                    <a:pt x="1075" y="43"/>
                    <a:pt x="1075" y="43"/>
                    <a:pt x="1075" y="43"/>
                  </a:cubicBezTo>
                  <a:cubicBezTo>
                    <a:pt x="1075" y="80"/>
                    <a:pt x="1075" y="80"/>
                    <a:pt x="1075" y="80"/>
                  </a:cubicBezTo>
                  <a:cubicBezTo>
                    <a:pt x="1096" y="80"/>
                    <a:pt x="1096" y="80"/>
                    <a:pt x="1096" y="80"/>
                  </a:cubicBezTo>
                  <a:cubicBezTo>
                    <a:pt x="1096" y="90"/>
                    <a:pt x="1096" y="90"/>
                    <a:pt x="1096" y="90"/>
                  </a:cubicBezTo>
                  <a:cubicBezTo>
                    <a:pt x="1123" y="90"/>
                    <a:pt x="1123" y="90"/>
                    <a:pt x="1123" y="90"/>
                  </a:cubicBezTo>
                  <a:cubicBezTo>
                    <a:pt x="1123" y="0"/>
                    <a:pt x="1123" y="0"/>
                    <a:pt x="1123" y="0"/>
                  </a:cubicBezTo>
                  <a:lnTo>
                    <a:pt x="0" y="0"/>
                  </a:lnTo>
                  <a:close/>
                </a:path>
              </a:pathLst>
            </a:custGeom>
            <a:solidFill>
              <a:srgbClr val="002855"/>
            </a:solidFill>
            <a:ln>
              <a:noFill/>
            </a:ln>
          </p:spPr>
          <p:txBody>
            <a:bodyPr vert="horz" wrap="square" lIns="91440" tIns="45720" rIns="91440" bIns="45720" numCol="1" anchor="t" anchorCtr="0" compatLnSpc="1">
              <a:prstTxWarp prst="textNoShape">
                <a:avLst/>
              </a:prstTxWarp>
            </a:bodyPr>
            <a:lstStyle/>
            <a:p>
              <a:endParaRPr lang="en-GB"/>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24000" y="360000"/>
              <a:ext cx="147064" cy="172800"/>
            </a:xfrm>
            <a:prstGeom prst="rect">
              <a:avLst/>
            </a:prstGeom>
          </p:spPr>
        </p:pic>
      </p:grpSp>
      <p:sp>
        <p:nvSpPr>
          <p:cNvPr id="14" name="Title 1">
            <a:extLst>
              <a:ext uri="{FF2B5EF4-FFF2-40B4-BE49-F238E27FC236}">
                <a16:creationId xmlns:a16="http://schemas.microsoft.com/office/drawing/2014/main" id="{CFEE2F63-111F-D947-81B9-343A526E6D35}"/>
              </a:ext>
            </a:extLst>
          </p:cNvPr>
          <p:cNvSpPr txBox="1">
            <a:spLocks/>
          </p:cNvSpPr>
          <p:nvPr/>
        </p:nvSpPr>
        <p:spPr>
          <a:xfrm>
            <a:off x="0" y="-68625"/>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charset="0"/>
                <a:ea typeface="Arial" charset="0"/>
                <a:cs typeface="Arial" charset="0"/>
              </a:defRPr>
            </a:lvl1pPr>
          </a:lstStyle>
          <a:p>
            <a:pPr algn="l"/>
            <a:r>
              <a:rPr lang="en-US" sz="3600" dirty="0">
                <a:solidFill>
                  <a:schemeClr val="bg1"/>
                </a:solidFill>
              </a:rPr>
              <a:t>#</a:t>
            </a:r>
            <a:r>
              <a:rPr lang="en-US" sz="3600" dirty="0" err="1">
                <a:solidFill>
                  <a:schemeClr val="bg1"/>
                </a:solidFill>
              </a:rPr>
              <a:t>StepChange</a:t>
            </a:r>
            <a:endParaRPr lang="en-US" sz="3300" dirty="0">
              <a:solidFill>
                <a:schemeClr val="bg1"/>
              </a:solidFill>
            </a:endParaRPr>
          </a:p>
        </p:txBody>
      </p:sp>
      <p:sp>
        <p:nvSpPr>
          <p:cNvPr id="6" name="TextBox 5">
            <a:extLst>
              <a:ext uri="{FF2B5EF4-FFF2-40B4-BE49-F238E27FC236}">
                <a16:creationId xmlns:a16="http://schemas.microsoft.com/office/drawing/2014/main" id="{38E0F756-3A8E-054B-8A45-B94B5BA6E3B6}"/>
              </a:ext>
            </a:extLst>
          </p:cNvPr>
          <p:cNvSpPr txBox="1"/>
          <p:nvPr/>
        </p:nvSpPr>
        <p:spPr>
          <a:xfrm>
            <a:off x="147626" y="4719234"/>
            <a:ext cx="6036198" cy="369332"/>
          </a:xfrm>
          <a:prstGeom prst="rect">
            <a:avLst/>
          </a:prstGeom>
          <a:noFill/>
        </p:spPr>
        <p:txBody>
          <a:bodyPr wrap="square" rtlCol="0">
            <a:spAutoFit/>
          </a:bodyPr>
          <a:lstStyle/>
          <a:p>
            <a:r>
              <a:rPr lang="en-US" dirty="0"/>
              <a:t>http://</a:t>
            </a:r>
            <a:r>
              <a:rPr lang="en-US" dirty="0" err="1"/>
              <a:t>www.universitiesuk.ac.uk</a:t>
            </a:r>
            <a:r>
              <a:rPr lang="en-US" dirty="0"/>
              <a:t>/</a:t>
            </a:r>
            <a:r>
              <a:rPr lang="en-US" dirty="0" err="1"/>
              <a:t>stepchange</a:t>
            </a:r>
            <a:endParaRPr lang="en-US" dirty="0"/>
          </a:p>
        </p:txBody>
      </p:sp>
      <p:pic>
        <p:nvPicPr>
          <p:cNvPr id="4" name="Picture 3">
            <a:extLst>
              <a:ext uri="{FF2B5EF4-FFF2-40B4-BE49-F238E27FC236}">
                <a16:creationId xmlns:a16="http://schemas.microsoft.com/office/drawing/2014/main" id="{1AF046B0-8F99-9244-AC2F-0939A9097E9D}"/>
              </a:ext>
            </a:extLst>
          </p:cNvPr>
          <p:cNvPicPr>
            <a:picLocks noChangeAspect="1"/>
          </p:cNvPicPr>
          <p:nvPr/>
        </p:nvPicPr>
        <p:blipFill>
          <a:blip r:embed="rId4"/>
          <a:stretch>
            <a:fillRect/>
          </a:stretch>
        </p:blipFill>
        <p:spPr>
          <a:xfrm>
            <a:off x="343221" y="922223"/>
            <a:ext cx="4953083" cy="3663412"/>
          </a:xfrm>
          <a:prstGeom prst="rect">
            <a:avLst/>
          </a:prstGeom>
        </p:spPr>
      </p:pic>
      <p:sp>
        <p:nvSpPr>
          <p:cNvPr id="7" name="TextBox 6">
            <a:extLst>
              <a:ext uri="{FF2B5EF4-FFF2-40B4-BE49-F238E27FC236}">
                <a16:creationId xmlns:a16="http://schemas.microsoft.com/office/drawing/2014/main" id="{5BA00B7C-6DAC-BF4E-AC70-E80DA04AF036}"/>
              </a:ext>
            </a:extLst>
          </p:cNvPr>
          <p:cNvSpPr txBox="1"/>
          <p:nvPr/>
        </p:nvSpPr>
        <p:spPr>
          <a:xfrm>
            <a:off x="5974596" y="1867546"/>
            <a:ext cx="2719953" cy="646331"/>
          </a:xfrm>
          <a:prstGeom prst="rect">
            <a:avLst/>
          </a:prstGeom>
          <a:noFill/>
        </p:spPr>
        <p:txBody>
          <a:bodyPr wrap="square" rtlCol="0">
            <a:spAutoFit/>
          </a:bodyPr>
          <a:lstStyle/>
          <a:p>
            <a:r>
              <a:rPr lang="en-GB" dirty="0"/>
              <a:t>Align learning analytics to student wellbeing</a:t>
            </a:r>
            <a:endParaRPr lang="en-US" dirty="0"/>
          </a:p>
        </p:txBody>
      </p:sp>
    </p:spTree>
    <p:extLst>
      <p:ext uri="{BB962C8B-B14F-4D97-AF65-F5344CB8AC3E}">
        <p14:creationId xmlns:p14="http://schemas.microsoft.com/office/powerpoint/2010/main" val="542871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431</Words>
  <Application>Microsoft Macintosh PowerPoint</Application>
  <PresentationFormat>On-screen Show (16:9)</PresentationFormat>
  <Paragraphs>75</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Ahern, Samantha</cp:lastModifiedBy>
  <cp:revision>123</cp:revision>
  <dcterms:created xsi:type="dcterms:W3CDTF">2014-08-20T12:29:59Z</dcterms:created>
  <dcterms:modified xsi:type="dcterms:W3CDTF">2018-04-17T06:14:29Z</dcterms:modified>
</cp:coreProperties>
</file>