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75" r:id="rId6"/>
    <p:sldId id="262" r:id="rId7"/>
    <p:sldId id="284" r:id="rId8"/>
    <p:sldId id="276" r:id="rId9"/>
    <p:sldId id="285" r:id="rId10"/>
    <p:sldId id="277" r:id="rId11"/>
    <p:sldId id="263" r:id="rId12"/>
    <p:sldId id="278" r:id="rId13"/>
    <p:sldId id="279" r:id="rId14"/>
    <p:sldId id="280" r:id="rId15"/>
    <p:sldId id="281" r:id="rId16"/>
    <p:sldId id="282" r:id="rId17"/>
    <p:sldId id="264" r:id="rId18"/>
    <p:sldId id="266" r:id="rId19"/>
    <p:sldId id="283" r:id="rId20"/>
    <p:sldId id="286"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IBA" initials="B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B3254-A2CA-8D4C-8232-EB42AB5AC572}" v="2" dt="2022-05-27T11:12:33.041"/>
    <p1510:client id="{18DF6EA1-35AC-6C8C-514B-4EC86625D275}" v="2" dt="2022-05-30T19:35:14.442"/>
    <p1510:client id="{C983FBC0-A30E-40E0-A8E2-1F81E08FF138}" v="4" dt="2022-08-03T10:25:52.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p:restoredTop sz="62963" autoAdjust="0"/>
  </p:normalViewPr>
  <p:slideViewPr>
    <p:cSldViewPr snapToGrid="0">
      <p:cViewPr varScale="1">
        <p:scale>
          <a:sx n="76" d="100"/>
          <a:sy n="76" d="100"/>
        </p:scale>
        <p:origin x="12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6A050-FE8C-403C-8C40-DB9AB4EC802E}" type="datetimeFigureOut">
              <a:rPr lang="tr-TR" smtClean="0"/>
              <a:t>3.08.2022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902B3-F329-45AE-A639-2B42DDDB1630}"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tr-TR"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tr-TR"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tr-TR"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076D1CC-1982-4DDD-9245-76DF8EFF3ADF}" type="datetimeFigureOut">
              <a:rPr lang="tr-TR" smtClean="0"/>
              <a:t>3.08.2022</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E4FC5FB-DA9F-4A6F-9463-CB35A0BC9C84}"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6D1CC-1982-4DDD-9245-76DF8EFF3ADF}" type="datetimeFigureOut">
              <a:rPr lang="tr-TR" smtClean="0"/>
              <a:t>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6D1CC-1982-4DDD-9245-76DF8EFF3ADF}" type="datetimeFigureOut">
              <a:rPr lang="tr-TR" smtClean="0"/>
              <a:t>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6D1CC-1982-4DDD-9245-76DF8EFF3ADF}" type="datetimeFigureOut">
              <a:rPr lang="tr-TR" smtClean="0"/>
              <a:t>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76D1CC-1982-4DDD-9245-76DF8EFF3ADF}" type="datetimeFigureOut">
              <a:rPr lang="tr-TR" smtClean="0"/>
              <a:t>3.08.2022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76D1CC-1982-4DDD-9245-76DF8EFF3ADF}" type="datetimeFigureOut">
              <a:rPr lang="tr-TR" smtClean="0"/>
              <a:t>3.08.2022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6D1CC-1982-4DDD-9245-76DF8EFF3ADF}" type="datetimeFigureOut">
              <a:rPr lang="tr-TR" smtClean="0"/>
              <a:t>3.08.2022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76D1CC-1982-4DDD-9245-76DF8EFF3ADF}" type="datetimeFigureOut">
              <a:rPr lang="tr-TR" smtClean="0"/>
              <a:t>3.08.2022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6D1CC-1982-4DDD-9245-76DF8EFF3ADF}" type="datetimeFigureOut">
              <a:rPr lang="tr-TR" smtClean="0"/>
              <a:t>3.08.2022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76D1CC-1982-4DDD-9245-76DF8EFF3ADF}" type="datetimeFigureOut">
              <a:rPr lang="tr-TR" smtClean="0"/>
              <a:t>3.08.2022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76D1CC-1982-4DDD-9245-76DF8EFF3ADF}" type="datetimeFigureOut">
              <a:rPr lang="tr-TR" smtClean="0"/>
              <a:t>3.08.2022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076D1CC-1982-4DDD-9245-76DF8EFF3ADF}" type="datetimeFigureOut">
              <a:rPr lang="tr-TR" smtClean="0"/>
              <a:t>3.08.2022</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E4FC5FB-DA9F-4A6F-9463-CB35A0BC9C8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anose="020B0604020202020204"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5pPr>
      <a:lvl6pPr marL="160020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6pPr>
      <a:lvl7pPr marL="189992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7pPr>
      <a:lvl8pPr marL="220027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8pPr>
      <a:lvl9pPr marL="249999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6945" y="215265"/>
            <a:ext cx="10808970" cy="4041775"/>
          </a:xfrm>
        </p:spPr>
        <p:txBody>
          <a:bodyPr>
            <a:normAutofit/>
          </a:bodyPr>
          <a:lstStyle/>
          <a:p>
            <a:r>
              <a:rPr lang="en-US" sz="4400" dirty="0">
                <a:solidFill>
                  <a:schemeClr val="bg1"/>
                </a:solidFill>
                <a:latin typeface="Calibri" panose="020F0502020204030204" charset="0"/>
                <a:cs typeface="Calibri" panose="020F0502020204030204" charset="0"/>
              </a:rPr>
              <a:t>Critical considerations to the </a:t>
            </a:r>
            <a:r>
              <a:rPr lang="en-US" sz="4400" b="1" dirty="0">
                <a:solidFill>
                  <a:schemeClr val="bg1"/>
                </a:solidFill>
                <a:latin typeface="Calibri" panose="020F0502020204030204" charset="0"/>
                <a:cs typeface="Calibri" panose="020F0502020204030204" charset="0"/>
              </a:rPr>
              <a:t>CI module</a:t>
            </a:r>
            <a:r>
              <a:rPr lang="en-US" sz="4400" dirty="0">
                <a:solidFill>
                  <a:schemeClr val="bg1"/>
                </a:solidFill>
                <a:latin typeface="Calibri" panose="020F0502020204030204" charset="0"/>
                <a:cs typeface="Calibri" panose="020F0502020204030204" charset="0"/>
              </a:rPr>
              <a:t> aiming at </a:t>
            </a:r>
            <a:r>
              <a:rPr lang="en-US" sz="4400" b="1" dirty="0">
                <a:solidFill>
                  <a:schemeClr val="bg1"/>
                </a:solidFill>
                <a:latin typeface="Calibri" panose="020F0502020204030204" charset="0"/>
                <a:cs typeface="Calibri" panose="020F0502020204030204" charset="0"/>
              </a:rPr>
              <a:t>internationalization</a:t>
            </a:r>
            <a:r>
              <a:rPr lang="en-US" sz="4400" dirty="0">
                <a:solidFill>
                  <a:schemeClr val="bg1"/>
                </a:solidFill>
                <a:latin typeface="Calibri" panose="020F0502020204030204" charset="0"/>
                <a:cs typeface="Calibri" panose="020F0502020204030204" charset="0"/>
              </a:rPr>
              <a:t> of the MA in </a:t>
            </a:r>
            <a:r>
              <a:rPr lang="en-US" sz="4400" b="1" dirty="0">
                <a:solidFill>
                  <a:schemeClr val="bg1"/>
                </a:solidFill>
                <a:latin typeface="Calibri" panose="020F0502020204030204" charset="0"/>
                <a:cs typeface="Calibri" panose="020F0502020204030204" charset="0"/>
              </a:rPr>
              <a:t>Early Years Education </a:t>
            </a:r>
            <a:r>
              <a:rPr lang="en-US" sz="4400" b="1" dirty="0" err="1">
                <a:solidFill>
                  <a:schemeClr val="bg1"/>
                </a:solidFill>
                <a:latin typeface="Calibri" panose="020F0502020204030204" charset="0"/>
                <a:cs typeface="Calibri" panose="020F0502020204030204" charset="0"/>
              </a:rPr>
              <a:t>programme</a:t>
            </a:r>
          </a:p>
        </p:txBody>
      </p:sp>
      <p:sp>
        <p:nvSpPr>
          <p:cNvPr id="4" name="TextBox 3"/>
          <p:cNvSpPr txBox="1"/>
          <p:nvPr/>
        </p:nvSpPr>
        <p:spPr>
          <a:xfrm>
            <a:off x="8255127" y="4663889"/>
            <a:ext cx="3115310" cy="1568450"/>
          </a:xfrm>
          <a:prstGeom prst="rect">
            <a:avLst/>
          </a:prstGeom>
          <a:noFill/>
        </p:spPr>
        <p:txBody>
          <a:bodyPr wrap="none" lIns="91440" tIns="45720" rIns="91440" bIns="45720" rtlCol="0" anchor="t">
            <a:spAutoFit/>
          </a:bodyPr>
          <a:lstStyle/>
          <a:p>
            <a:r>
              <a:rPr lang="en-US" sz="3200" dirty="0">
                <a:solidFill>
                  <a:schemeClr val="bg1"/>
                </a:solidFill>
                <a:latin typeface="Calibri" panose="020F0502020204030204" charset="0"/>
                <a:cs typeface="Calibri" panose="020F0502020204030204" charset="0"/>
              </a:rPr>
              <a:t>Dr Jennifer Chung</a:t>
            </a:r>
          </a:p>
          <a:p>
            <a:r>
              <a:rPr lang="en-US" sz="3200" dirty="0">
                <a:solidFill>
                  <a:schemeClr val="bg1"/>
                </a:solidFill>
                <a:latin typeface="Calibri" panose="020F0502020204030204" charset="0"/>
                <a:cs typeface="Calibri" panose="020F0502020204030204" charset="0"/>
              </a:rPr>
              <a:t>Yuanyuan Dai</a:t>
            </a:r>
          </a:p>
          <a:p>
            <a:r>
              <a:rPr lang="en-US" sz="3200" dirty="0">
                <a:solidFill>
                  <a:schemeClr val="bg1"/>
                </a:solidFill>
                <a:latin typeface="Calibri" panose="020F0502020204030204" charset="0"/>
                <a:cs typeface="Calibri" panose="020F0502020204030204" charset="0"/>
              </a:rPr>
              <a:t>Chunjing 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515620"/>
            <a:ext cx="9692640" cy="484505"/>
          </a:xfrm>
        </p:spPr>
        <p:txBody>
          <a:bodyPr>
            <a:noAutofit/>
          </a:bodyPr>
          <a:lstStyle/>
          <a:p>
            <a:r>
              <a:rPr lang="en-US" sz="3600" b="1" dirty="0">
                <a:latin typeface="Calibri" panose="020F0502020204030204" charset="0"/>
                <a:cs typeface="Calibri" panose="020F0502020204030204" charset="0"/>
              </a:rPr>
              <a:t>Video Resources</a:t>
            </a:r>
            <a:endParaRPr lang="tr-TR" sz="3600" dirty="0">
              <a:latin typeface="Calibri" panose="020F0502020204030204" charset="0"/>
              <a:cs typeface="Calibri" panose="020F0502020204030204" charset="0"/>
            </a:endParaRPr>
          </a:p>
        </p:txBody>
      </p:sp>
      <p:pic>
        <p:nvPicPr>
          <p:cNvPr id="4" name="图片 3"/>
          <p:cNvPicPr>
            <a:picLocks noChangeAspect="1"/>
          </p:cNvPicPr>
          <p:nvPr/>
        </p:nvPicPr>
        <p:blipFill>
          <a:blip r:embed="rId3"/>
          <a:srcRect l="8396" t="25630" r="39969" b="22972"/>
          <a:stretch>
            <a:fillRect/>
          </a:stretch>
        </p:blipFill>
        <p:spPr>
          <a:xfrm>
            <a:off x="2204720" y="2543810"/>
            <a:ext cx="6295390" cy="3524885"/>
          </a:xfrm>
          <a:prstGeom prst="rect">
            <a:avLst/>
          </a:prstGeom>
        </p:spPr>
      </p:pic>
      <p:sp>
        <p:nvSpPr>
          <p:cNvPr id="6" name="文本框 5"/>
          <p:cNvSpPr txBox="1"/>
          <p:nvPr/>
        </p:nvSpPr>
        <p:spPr>
          <a:xfrm>
            <a:off x="669290" y="1523365"/>
            <a:ext cx="8108950" cy="521970"/>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https://www.youtube.com/watch?v=s3iM7yIhde0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95" y="615315"/>
            <a:ext cx="9692640" cy="484505"/>
          </a:xfrm>
        </p:spPr>
        <p:txBody>
          <a:bodyPr>
            <a:noAutofit/>
          </a:bodyPr>
          <a:lstStyle/>
          <a:p>
            <a:r>
              <a:rPr lang="en-US" sz="3600" b="1" dirty="0">
                <a:latin typeface="Calibri" panose="020F0502020204030204" charset="0"/>
                <a:cs typeface="Calibri" panose="020F0502020204030204" charset="0"/>
              </a:rPr>
              <a:t>Video Resources</a:t>
            </a:r>
            <a:endParaRPr lang="tr-TR" sz="3600" dirty="0">
              <a:latin typeface="Calibri" panose="020F0502020204030204" charset="0"/>
              <a:cs typeface="Calibri" panose="020F0502020204030204" charset="0"/>
            </a:endParaRPr>
          </a:p>
        </p:txBody>
      </p:sp>
      <p:pic>
        <p:nvPicPr>
          <p:cNvPr id="3" name="图片 2"/>
          <p:cNvPicPr>
            <a:picLocks noChangeAspect="1"/>
          </p:cNvPicPr>
          <p:nvPr/>
        </p:nvPicPr>
        <p:blipFill>
          <a:blip r:embed="rId3"/>
          <a:srcRect l="48448" t="44019" r="28031" b="31778"/>
          <a:stretch>
            <a:fillRect/>
          </a:stretch>
        </p:blipFill>
        <p:spPr>
          <a:xfrm>
            <a:off x="2218055" y="2425700"/>
            <a:ext cx="6685280" cy="3869690"/>
          </a:xfrm>
          <a:prstGeom prst="rect">
            <a:avLst/>
          </a:prstGeom>
        </p:spPr>
      </p:pic>
      <p:sp>
        <p:nvSpPr>
          <p:cNvPr id="5" name="文本框 4"/>
          <p:cNvSpPr txBox="1"/>
          <p:nvPr/>
        </p:nvSpPr>
        <p:spPr>
          <a:xfrm>
            <a:off x="596265" y="1501775"/>
            <a:ext cx="9288145" cy="521970"/>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https://www.nameorg.org/learn/arent_they_too_young.php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515620"/>
            <a:ext cx="9692640" cy="484505"/>
          </a:xfrm>
        </p:spPr>
        <p:txBody>
          <a:bodyPr>
            <a:noAutofit/>
          </a:bodyPr>
          <a:lstStyle/>
          <a:p>
            <a:r>
              <a:rPr lang="en-US" sz="3600" b="1" dirty="0">
                <a:latin typeface="Calibri" panose="020F0502020204030204" charset="0"/>
                <a:cs typeface="Calibri" panose="020F0502020204030204" charset="0"/>
              </a:rPr>
              <a:t>Video </a:t>
            </a:r>
            <a:r>
              <a:rPr lang="en-US" sz="3600" b="1" dirty="0"/>
              <a:t>Resources</a:t>
            </a:r>
            <a:endParaRPr lang="tr-TR" sz="3600" dirty="0"/>
          </a:p>
        </p:txBody>
      </p:sp>
      <p:sp>
        <p:nvSpPr>
          <p:cNvPr id="4" name="文本框 3"/>
          <p:cNvSpPr txBox="1"/>
          <p:nvPr/>
        </p:nvSpPr>
        <p:spPr>
          <a:xfrm>
            <a:off x="486410" y="1377315"/>
            <a:ext cx="10101580" cy="953135"/>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https://study.com/academy/lesson/how-culture-identity-impacts-early-childhood-development.html</a:t>
            </a:r>
          </a:p>
        </p:txBody>
      </p:sp>
      <p:pic>
        <p:nvPicPr>
          <p:cNvPr id="6" name="图片 5"/>
          <p:cNvPicPr>
            <a:picLocks noChangeAspect="1"/>
          </p:cNvPicPr>
          <p:nvPr/>
        </p:nvPicPr>
        <p:blipFill>
          <a:blip r:embed="rId3"/>
          <a:srcRect l="1411" t="28926" r="35635" b="8352"/>
          <a:stretch>
            <a:fillRect/>
          </a:stretch>
        </p:blipFill>
        <p:spPr>
          <a:xfrm>
            <a:off x="2090420" y="2484755"/>
            <a:ext cx="7147560" cy="40055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515620"/>
            <a:ext cx="9692640" cy="484505"/>
          </a:xfrm>
        </p:spPr>
        <p:txBody>
          <a:bodyPr>
            <a:noAutofit/>
          </a:bodyPr>
          <a:lstStyle/>
          <a:p>
            <a:r>
              <a:rPr lang="en-US" sz="3600" b="1" dirty="0">
                <a:latin typeface="Calibri" panose="020F0502020204030204" charset="0"/>
                <a:cs typeface="Calibri" panose="020F0502020204030204" charset="0"/>
              </a:rPr>
              <a:t>Video Resources</a:t>
            </a:r>
            <a:endParaRPr lang="tr-TR" sz="3600" dirty="0">
              <a:latin typeface="Calibri" panose="020F0502020204030204" charset="0"/>
              <a:cs typeface="Calibri" panose="020F0502020204030204" charset="0"/>
            </a:endParaRPr>
          </a:p>
        </p:txBody>
      </p:sp>
      <p:sp>
        <p:nvSpPr>
          <p:cNvPr id="3" name="文本框 2"/>
          <p:cNvSpPr txBox="1"/>
          <p:nvPr/>
        </p:nvSpPr>
        <p:spPr>
          <a:xfrm>
            <a:off x="648335" y="1265555"/>
            <a:ext cx="8360410" cy="521970"/>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https://www.youtube.com/watch?v=2aF25MSIP9I</a:t>
            </a:r>
          </a:p>
        </p:txBody>
      </p:sp>
      <p:pic>
        <p:nvPicPr>
          <p:cNvPr id="5" name="图片 4"/>
          <p:cNvPicPr>
            <a:picLocks noChangeAspect="1"/>
          </p:cNvPicPr>
          <p:nvPr/>
        </p:nvPicPr>
        <p:blipFill>
          <a:blip r:embed="rId3"/>
          <a:srcRect l="8307" t="25472" r="40057" b="12759"/>
          <a:stretch>
            <a:fillRect/>
          </a:stretch>
        </p:blipFill>
        <p:spPr>
          <a:xfrm>
            <a:off x="2726690" y="2275205"/>
            <a:ext cx="6553835" cy="44843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502920"/>
            <a:ext cx="5586730" cy="851535"/>
          </a:xfrm>
        </p:spPr>
        <p:txBody>
          <a:bodyPr>
            <a:noAutofit/>
          </a:bodyPr>
          <a:lstStyle/>
          <a:p>
            <a:r>
              <a:rPr lang="en-US" sz="3600" b="1" dirty="0">
                <a:latin typeface="Calibri" panose="020F0502020204030204" charset="0"/>
                <a:cs typeface="Calibri" panose="020F0502020204030204" charset="0"/>
              </a:rPr>
              <a:t>Invited speakers</a:t>
            </a:r>
            <a:endParaRPr lang="tr-TR" sz="3600" dirty="0">
              <a:latin typeface="Calibri" panose="020F0502020204030204" charset="0"/>
              <a:cs typeface="Calibri" panose="020F0502020204030204" charset="0"/>
            </a:endParaRPr>
          </a:p>
        </p:txBody>
      </p:sp>
      <p:sp>
        <p:nvSpPr>
          <p:cNvPr id="5" name="文本框 4"/>
          <p:cNvSpPr txBox="1"/>
          <p:nvPr/>
        </p:nvSpPr>
        <p:spPr>
          <a:xfrm>
            <a:off x="951230" y="1812290"/>
            <a:ext cx="9160510" cy="4399915"/>
          </a:xfrm>
          <a:prstGeom prst="rect">
            <a:avLst/>
          </a:prstGeom>
          <a:noFill/>
        </p:spPr>
        <p:txBody>
          <a:bodyPr wrap="square" rtlCol="0" anchor="t">
            <a:spAutoFit/>
          </a:bodyPr>
          <a:lstStyle/>
          <a:p>
            <a:r>
              <a:rPr lang="en-US" altLang="zh-CN" sz="2800">
                <a:latin typeface="Calibri" panose="020F0502020204030204" charset="0"/>
                <a:cs typeface="Calibri" panose="020F0502020204030204" charset="0"/>
              </a:rPr>
              <a:t>1. </a:t>
            </a:r>
            <a:r>
              <a:rPr lang="zh-CN" altLang="en-US" sz="2800">
                <a:latin typeface="Calibri" panose="020F0502020204030204" charset="0"/>
                <a:cs typeface="Calibri" panose="020F0502020204030204" charset="0"/>
              </a:rPr>
              <a:t>Early childhood practitioners to discuss how they handle these issues in the UK， for example， Alumni(not come from the UK) graduate from UCL MA EYE still work in the area of early years education</a:t>
            </a:r>
            <a:r>
              <a:rPr lang="en-US" altLang="zh-CN" sz="2800">
                <a:latin typeface="Calibri" panose="020F0502020204030204" charset="0"/>
                <a:cs typeface="Calibri" panose="020F0502020204030204" charset="0"/>
              </a:rPr>
              <a:t>.</a:t>
            </a:r>
          </a:p>
          <a:p>
            <a:endParaRPr lang="zh-CN" altLang="en-US" sz="2800">
              <a:latin typeface="Calibri" panose="020F0502020204030204" charset="0"/>
              <a:cs typeface="Calibri" panose="020F0502020204030204" charset="0"/>
            </a:endParaRPr>
          </a:p>
          <a:p>
            <a:r>
              <a:rPr lang="en-US" altLang="zh-CN" sz="2800">
                <a:latin typeface="Calibri" panose="020F0502020204030204" charset="0"/>
                <a:cs typeface="Calibri" panose="020F0502020204030204" charset="0"/>
              </a:rPr>
              <a:t>2. </a:t>
            </a:r>
            <a:r>
              <a:rPr lang="zh-CN" altLang="en-US" sz="2800">
                <a:latin typeface="Calibri" panose="020F0502020204030204" charset="0"/>
                <a:cs typeface="Calibri" panose="020F0502020204030204" charset="0"/>
              </a:rPr>
              <a:t>Professors or practitioners from another country to discuss how they handle these issues in their country，for example, supervisors for dissertation in UCL MA EYE (not come from the UK, teach in IOE but not for MA EYE) and specialist in ethnic and racial issues from different countries and contexts.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548640"/>
            <a:ext cx="5866765" cy="656590"/>
          </a:xfrm>
        </p:spPr>
        <p:txBody>
          <a:bodyPr>
            <a:noAutofit/>
          </a:bodyPr>
          <a:lstStyle/>
          <a:p>
            <a:r>
              <a:rPr lang="en-US" sz="3600" b="1" dirty="0">
                <a:latin typeface="Calibri" panose="020F0502020204030204" charset="0"/>
                <a:cs typeface="Calibri" panose="020F0502020204030204" charset="0"/>
              </a:rPr>
              <a:t>Group activities:</a:t>
            </a:r>
            <a:endParaRPr lang="tr-TR" sz="3600" dirty="0">
              <a:latin typeface="Calibri" panose="020F0502020204030204" charset="0"/>
              <a:cs typeface="Calibri" panose="020F0502020204030204" charset="0"/>
            </a:endParaRPr>
          </a:p>
        </p:txBody>
      </p:sp>
      <p:sp>
        <p:nvSpPr>
          <p:cNvPr id="6" name="文本框 5"/>
          <p:cNvSpPr txBox="1"/>
          <p:nvPr/>
        </p:nvSpPr>
        <p:spPr>
          <a:xfrm>
            <a:off x="584200" y="1528445"/>
            <a:ext cx="10428605" cy="4831080"/>
          </a:xfrm>
          <a:prstGeom prst="rect">
            <a:avLst/>
          </a:prstGeom>
          <a:noFill/>
        </p:spPr>
        <p:txBody>
          <a:bodyPr wrap="square" rtlCol="0" anchor="t">
            <a:spAutoFit/>
          </a:bodyPr>
          <a:lstStyle/>
          <a:p>
            <a:r>
              <a:rPr lang="zh-CN" altLang="en-US" sz="2800" b="1">
                <a:latin typeface="Calibri" panose="020F0502020204030204" charset="0"/>
                <a:cs typeface="Calibri" panose="020F0502020204030204" charset="0"/>
              </a:rPr>
              <a:t>Communication and sharing</a:t>
            </a:r>
            <a:r>
              <a:rPr lang="en-US" altLang="zh-CN" sz="2800" b="1">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Students from MA EYE make a mini-conference or poster session of how their 'home' context handles issues of diversity and inclusion.</a:t>
            </a: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Students from MA EYE contact students of similar programmes in a different country / context about how their 'home' context handles issues of diversity and inclusion. </a:t>
            </a: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Holding seminars between invited speakers and MA EYE students to discuss international perspectives in early years education together</a:t>
            </a:r>
            <a:r>
              <a:rPr lang="en-US" altLang="zh-CN" sz="2800">
                <a:latin typeface="Calibri" panose="020F0502020204030204" charset="0"/>
                <a:cs typeface="Calibri" panose="020F050202020403020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85" y="965835"/>
            <a:ext cx="4389755" cy="743585"/>
          </a:xfrm>
        </p:spPr>
        <p:txBody>
          <a:bodyPr>
            <a:noAutofit/>
          </a:bodyPr>
          <a:lstStyle/>
          <a:p>
            <a:r>
              <a:rPr lang="en-US" sz="3600" b="1" dirty="0">
                <a:latin typeface="Calibri" panose="020F0502020204030204" charset="0"/>
                <a:cs typeface="Calibri" panose="020F0502020204030204" charset="0"/>
              </a:rPr>
              <a:t>Group activities:</a:t>
            </a:r>
            <a:endParaRPr lang="tr-TR" sz="3600" dirty="0">
              <a:latin typeface="Calibri" panose="020F0502020204030204" charset="0"/>
              <a:cs typeface="Calibri" panose="020F0502020204030204" charset="0"/>
            </a:endParaRPr>
          </a:p>
        </p:txBody>
      </p:sp>
      <p:sp>
        <p:nvSpPr>
          <p:cNvPr id="3" name="文本框 2"/>
          <p:cNvSpPr txBox="1"/>
          <p:nvPr/>
        </p:nvSpPr>
        <p:spPr>
          <a:xfrm>
            <a:off x="578485" y="2226945"/>
            <a:ext cx="9363710" cy="3538220"/>
          </a:xfrm>
          <a:prstGeom prst="rect">
            <a:avLst/>
          </a:prstGeom>
          <a:noFill/>
        </p:spPr>
        <p:txBody>
          <a:bodyPr wrap="square" rtlCol="0" anchor="t">
            <a:spAutoFit/>
          </a:bodyPr>
          <a:lstStyle/>
          <a:p>
            <a:r>
              <a:rPr lang="zh-CN" altLang="en-US" sz="2800" b="1">
                <a:latin typeface="Calibri" panose="020F0502020204030204" charset="0"/>
                <a:cs typeface="Calibri" panose="020F0502020204030204" charset="0"/>
              </a:rPr>
              <a:t>Practical activities in small groups</a:t>
            </a: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Divide MA EYE Students into small groups, each group has 6 students. They could explore the educational approaches and principles of race and identity issues in their region/context, compile a PowerPoint and share it with the other groups.</a:t>
            </a:r>
          </a:p>
          <a:p>
            <a:endParaRPr lang="zh-CN" altLang="en-US" sz="2800">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264795"/>
            <a:ext cx="4389755" cy="743585"/>
          </a:xfrm>
        </p:spPr>
        <p:txBody>
          <a:bodyPr>
            <a:noAutofit/>
          </a:bodyPr>
          <a:lstStyle/>
          <a:p>
            <a:r>
              <a:rPr lang="en-US" sz="3600" b="1" dirty="0">
                <a:latin typeface="Calibri" panose="020F0502020204030204" charset="0"/>
                <a:cs typeface="Calibri" panose="020F0502020204030204" charset="0"/>
              </a:rPr>
              <a:t>Group activities:</a:t>
            </a:r>
            <a:endParaRPr lang="tr-TR" sz="3600" dirty="0">
              <a:latin typeface="Calibri" panose="020F0502020204030204" charset="0"/>
              <a:cs typeface="Calibri" panose="020F0502020204030204" charset="0"/>
            </a:endParaRPr>
          </a:p>
        </p:txBody>
      </p:sp>
      <p:sp>
        <p:nvSpPr>
          <p:cNvPr id="3" name="文本框 2"/>
          <p:cNvSpPr txBox="1"/>
          <p:nvPr/>
        </p:nvSpPr>
        <p:spPr>
          <a:xfrm>
            <a:off x="631825" y="1374775"/>
            <a:ext cx="9363710" cy="4831080"/>
          </a:xfrm>
          <a:prstGeom prst="rect">
            <a:avLst/>
          </a:prstGeom>
          <a:noFill/>
        </p:spPr>
        <p:txBody>
          <a:bodyPr wrap="square" rtlCol="0" anchor="t">
            <a:spAutoFit/>
          </a:bodyPr>
          <a:lstStyle/>
          <a:p>
            <a:r>
              <a:rPr lang="zh-CN" altLang="en-US" sz="2800" b="1">
                <a:latin typeface="Calibri" panose="020F0502020204030204" charset="0"/>
                <a:cs typeface="Calibri" panose="020F0502020204030204" charset="0"/>
                <a:sym typeface="+mn-ea"/>
              </a:rPr>
              <a:t>Practical activities in small groups</a:t>
            </a:r>
            <a:endParaRPr lang="zh-CN" altLang="en-US" sz="2800" b="1">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Divide the students into small groups(3 or 4 groups)and visit early years education institutions in the UK. Students could record the race and identity issues they found in the institutions and how the teachers deal with these issues.</a:t>
            </a: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Divide MA EYE Students into small groups(2-3 people in each group) and work together to write short paragraphs to compare the different aspects of their own countries in early years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05" y="767715"/>
            <a:ext cx="10295890" cy="549275"/>
          </a:xfrm>
        </p:spPr>
        <p:txBody>
          <a:bodyPr>
            <a:noAutofit/>
          </a:bodyPr>
          <a:lstStyle/>
          <a:p>
            <a:r>
              <a:rPr lang="en-US" sz="3600" b="1" dirty="0">
                <a:latin typeface="Calibri" panose="020F0502020204030204" charset="0"/>
                <a:cs typeface="Calibri" panose="020F0502020204030204" charset="0"/>
              </a:rPr>
              <a:t>Unit 3: Unit 4 - Identities and Diversities: Race in ECE</a:t>
            </a:r>
          </a:p>
        </p:txBody>
      </p:sp>
      <p:sp>
        <p:nvSpPr>
          <p:cNvPr id="4" name="文本框 3"/>
          <p:cNvSpPr txBox="1"/>
          <p:nvPr/>
        </p:nvSpPr>
        <p:spPr>
          <a:xfrm>
            <a:off x="2164080" y="2166620"/>
            <a:ext cx="7389495" cy="4015105"/>
          </a:xfrm>
          <a:prstGeom prst="rect">
            <a:avLst/>
          </a:prstGeom>
          <a:noFill/>
        </p:spPr>
        <p:txBody>
          <a:bodyPr wrap="square" rtlCol="0" anchor="t">
            <a:spAutoFit/>
          </a:bodyPr>
          <a:lstStyle/>
          <a:p>
            <a:pPr fontAlgn="auto">
              <a:lnSpc>
                <a:spcPts val="3060"/>
              </a:lnSpc>
            </a:pPr>
            <a:r>
              <a:rPr lang="en-US" sz="2800" dirty="0">
                <a:latin typeface="Calibri" panose="020F0502020204030204" charset="0"/>
                <a:cs typeface="Calibri" panose="020F0502020204030204" charset="0"/>
                <a:sym typeface="+mn-ea"/>
              </a:rPr>
              <a:t>Catalogue</a:t>
            </a:r>
            <a:r>
              <a:rPr lang="zh-CN" altLang="en-US" sz="2800" dirty="0">
                <a:latin typeface="Calibri" panose="020F0502020204030204" charset="0"/>
                <a:cs typeface="Calibri" panose="020F0502020204030204" charset="0"/>
                <a:sym typeface="+mn-ea"/>
              </a:rPr>
              <a:t>：</a:t>
            </a:r>
          </a:p>
          <a:p>
            <a:pPr fontAlgn="auto">
              <a:lnSpc>
                <a:spcPts val="3060"/>
              </a:lnSpc>
            </a:pPr>
            <a:endParaRPr lang="zh-CN" altLang="en-US" sz="2800" dirty="0">
              <a:latin typeface="Calibri" panose="020F0502020204030204" charset="0"/>
              <a:cs typeface="Calibri" panose="020F0502020204030204" charset="0"/>
              <a:sym typeface="+mn-ea"/>
            </a:endParaRPr>
          </a:p>
          <a:p>
            <a:pPr fontAlgn="auto">
              <a:lnSpc>
                <a:spcPts val="3060"/>
              </a:lnSpc>
            </a:pPr>
            <a:r>
              <a:rPr lang="en-US" sz="2800" dirty="0">
                <a:latin typeface="Calibri" panose="020F0502020204030204" charset="0"/>
                <a:cs typeface="Calibri" panose="020F0502020204030204" charset="0"/>
                <a:sym typeface="+mn-ea"/>
              </a:rPr>
              <a:t>1. Academic articles</a:t>
            </a:r>
            <a:br>
              <a:rPr lang="en-US" sz="2800" dirty="0">
                <a:latin typeface="Calibri" panose="020F0502020204030204" charset="0"/>
                <a:cs typeface="Calibri" panose="020F0502020204030204" charset="0"/>
                <a:sym typeface="+mn-ea"/>
              </a:rPr>
            </a:br>
            <a:br>
              <a:rPr lang="en-US" sz="2800" dirty="0">
                <a:latin typeface="Calibri" panose="020F0502020204030204" charset="0"/>
                <a:cs typeface="Calibri" panose="020F0502020204030204" charset="0"/>
                <a:sym typeface="+mn-ea"/>
              </a:rPr>
            </a:br>
            <a:r>
              <a:rPr lang="en-US" sz="2800" dirty="0">
                <a:latin typeface="Calibri" panose="020F0502020204030204" charset="0"/>
                <a:cs typeface="Calibri" panose="020F0502020204030204" charset="0"/>
                <a:sym typeface="+mn-ea"/>
              </a:rPr>
              <a:t>2. Video resources</a:t>
            </a:r>
            <a:br>
              <a:rPr lang="en-US" sz="2800" dirty="0">
                <a:latin typeface="Calibri" panose="020F0502020204030204" charset="0"/>
                <a:cs typeface="Calibri" panose="020F0502020204030204" charset="0"/>
                <a:sym typeface="+mn-ea"/>
              </a:rPr>
            </a:br>
            <a:br>
              <a:rPr lang="en-US" sz="2800" dirty="0">
                <a:latin typeface="Calibri" panose="020F0502020204030204" charset="0"/>
                <a:cs typeface="Calibri" panose="020F0502020204030204" charset="0"/>
                <a:sym typeface="+mn-ea"/>
              </a:rPr>
            </a:br>
            <a:r>
              <a:rPr lang="en-US" sz="2800" dirty="0">
                <a:latin typeface="Calibri" panose="020F0502020204030204" charset="0"/>
                <a:cs typeface="Calibri" panose="020F0502020204030204" charset="0"/>
                <a:sym typeface="+mn-ea"/>
              </a:rPr>
              <a:t>3. Invited speakers</a:t>
            </a:r>
            <a:br>
              <a:rPr lang="en-US" sz="2800" dirty="0">
                <a:latin typeface="Calibri" panose="020F0502020204030204" charset="0"/>
                <a:cs typeface="Calibri" panose="020F0502020204030204" charset="0"/>
                <a:sym typeface="+mn-ea"/>
              </a:rPr>
            </a:br>
            <a:br>
              <a:rPr lang="en-US" sz="2800" dirty="0">
                <a:latin typeface="Calibri" panose="020F0502020204030204" charset="0"/>
                <a:cs typeface="Calibri" panose="020F0502020204030204" charset="0"/>
                <a:sym typeface="+mn-ea"/>
              </a:rPr>
            </a:br>
            <a:r>
              <a:rPr lang="en-US" sz="2800" dirty="0">
                <a:latin typeface="Calibri" panose="020F0502020204030204" charset="0"/>
                <a:cs typeface="Calibri" panose="020F0502020204030204" charset="0"/>
                <a:sym typeface="+mn-ea"/>
              </a:rPr>
              <a:t>4. Group discussions</a:t>
            </a:r>
            <a:br>
              <a:rPr lang="en-US" sz="2800" dirty="0">
                <a:latin typeface="Calibri" panose="020F0502020204030204" charset="0"/>
                <a:cs typeface="Calibri" panose="020F0502020204030204" charset="0"/>
                <a:sym typeface="+mn-ea"/>
              </a:rPr>
            </a:br>
            <a:endParaRPr lang="zh-CN" altLang="en-US" sz="2800">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 y="214630"/>
            <a:ext cx="3742055" cy="688975"/>
          </a:xfrm>
        </p:spPr>
        <p:txBody>
          <a:bodyPr>
            <a:noAutofit/>
          </a:bodyPr>
          <a:lstStyle/>
          <a:p>
            <a:r>
              <a:rPr lang="en-US" sz="3600" b="1" dirty="0">
                <a:latin typeface="Calibri" panose="020F0502020204030204" charset="0"/>
                <a:cs typeface="Calibri" panose="020F0502020204030204" charset="0"/>
              </a:rPr>
              <a:t>Academic articles</a:t>
            </a:r>
            <a:endParaRPr lang="tr-TR" sz="3600" dirty="0">
              <a:latin typeface="Calibri" panose="020F0502020204030204" charset="0"/>
              <a:cs typeface="Calibri" panose="020F0502020204030204" charset="0"/>
            </a:endParaRPr>
          </a:p>
        </p:txBody>
      </p:sp>
      <p:sp>
        <p:nvSpPr>
          <p:cNvPr id="3" name="文本框 2"/>
          <p:cNvSpPr txBox="1"/>
          <p:nvPr/>
        </p:nvSpPr>
        <p:spPr>
          <a:xfrm>
            <a:off x="401320" y="1270000"/>
            <a:ext cx="10364470" cy="5631180"/>
          </a:xfrm>
          <a:prstGeom prst="rect">
            <a:avLst/>
          </a:prstGeom>
          <a:noFill/>
        </p:spPr>
        <p:txBody>
          <a:bodyPr wrap="square" rtlCol="0" anchor="t">
            <a:spAutoFit/>
          </a:bodyPr>
          <a:lstStyle/>
          <a:p>
            <a:r>
              <a:rPr lang="en-US" altLang="zh-CN" sz="2400" b="1">
                <a:latin typeface="Calibri" panose="020F0502020204030204" charset="0"/>
                <a:cs typeface="Calibri" panose="020F0502020204030204" charset="0"/>
              </a:rPr>
              <a:t>R</a:t>
            </a:r>
            <a:r>
              <a:rPr lang="zh-CN" altLang="en-US" sz="2400" b="1">
                <a:latin typeface="Calibri" panose="020F0502020204030204" charset="0"/>
                <a:cs typeface="Calibri" panose="020F0502020204030204" charset="0"/>
              </a:rPr>
              <a:t>ace ethnicity </a:t>
            </a:r>
            <a:r>
              <a:rPr lang="en-US" altLang="zh-CN" sz="2400" b="1">
                <a:latin typeface="Calibri" panose="020F0502020204030204" charset="0"/>
                <a:cs typeface="Calibri" panose="020F0502020204030204" charset="0"/>
              </a:rPr>
              <a:t>in </a:t>
            </a:r>
            <a:r>
              <a:rPr lang="zh-CN" altLang="en-US" sz="2400" b="1">
                <a:latin typeface="Calibri" panose="020F0502020204030204" charset="0"/>
                <a:cs typeface="Calibri" panose="020F0502020204030204" charset="0"/>
              </a:rPr>
              <a:t>early childhood education</a:t>
            </a:r>
          </a:p>
          <a:p>
            <a:endParaRPr lang="zh-CN" altLang="en-US" sz="2400">
              <a:latin typeface="Calibri" panose="020F0502020204030204" charset="0"/>
              <a:cs typeface="Calibri" panose="020F0502020204030204" charset="0"/>
            </a:endParaRPr>
          </a:p>
          <a:p>
            <a:r>
              <a:rPr lang="zh-CN" altLang="en-US" sz="2400">
                <a:latin typeface="Calibri" panose="020F0502020204030204" charset="0"/>
                <a:cs typeface="Calibri" panose="020F0502020204030204" charset="0"/>
              </a:rPr>
              <a:t>Srinivasan, P. (2014) Early childhood in postcolonial Australia children’s contested identities / Prasanna Srinivasan. Basingstoke: Palgrave Macmillan.</a:t>
            </a:r>
          </a:p>
          <a:p>
            <a:endParaRPr lang="zh-CN" altLang="en-US" sz="2400">
              <a:latin typeface="Calibri" panose="020F0502020204030204" charset="0"/>
              <a:cs typeface="Calibri" panose="020F0502020204030204" charset="0"/>
            </a:endParaRPr>
          </a:p>
          <a:p>
            <a:r>
              <a:rPr lang="zh-CN" altLang="en-US" sz="2400">
                <a:latin typeface="Calibri" panose="020F0502020204030204" charset="0"/>
                <a:cs typeface="Calibri" panose="020F0502020204030204" charset="0"/>
              </a:rPr>
              <a:t>Nazroo, J. et al. (2018) Socioemotional wellbeing of mixed race/ethnicity children in the UK and US: Patterns and mechanisms.</a:t>
            </a:r>
          </a:p>
          <a:p>
            <a:endParaRPr lang="zh-CN" altLang="en-US" sz="2400">
              <a:latin typeface="Calibri" panose="020F0502020204030204" charset="0"/>
              <a:cs typeface="Calibri" panose="020F0502020204030204" charset="0"/>
            </a:endParaRPr>
          </a:p>
          <a:p>
            <a:endParaRPr lang="zh-CN" altLang="en-US" sz="2400">
              <a:latin typeface="Calibri" panose="020F0502020204030204" charset="0"/>
              <a:cs typeface="Calibri" panose="020F0502020204030204" charset="0"/>
            </a:endParaRPr>
          </a:p>
          <a:p>
            <a:r>
              <a:rPr lang="zh-CN" altLang="en-US" sz="2400" b="1">
                <a:latin typeface="Calibri" panose="020F0502020204030204" charset="0"/>
                <a:cs typeface="Calibri" panose="020F0502020204030204" charset="0"/>
              </a:rPr>
              <a:t>Finland immigrant early childhood education</a:t>
            </a:r>
          </a:p>
          <a:p>
            <a:endParaRPr lang="zh-CN" altLang="en-US" sz="2400">
              <a:latin typeface="Calibri" panose="020F0502020204030204" charset="0"/>
              <a:cs typeface="Calibri" panose="020F0502020204030204" charset="0"/>
            </a:endParaRPr>
          </a:p>
          <a:p>
            <a:r>
              <a:rPr lang="zh-CN" altLang="en-US" sz="2400">
                <a:latin typeface="Calibri" panose="020F0502020204030204" charset="0"/>
                <a:cs typeface="Calibri" panose="020F0502020204030204" charset="0"/>
              </a:rPr>
              <a:t>Arvola, O. et al. (2017) Increasing Immigrant Children’s Participation in the Finnish Early Childhood Education Context. The European Journal of Social &amp; Behavioural Sciences. [Online] 20 (3), 294–304.</a:t>
            </a:r>
          </a:p>
          <a:p>
            <a:endParaRPr lang="zh-CN" altLang="en-US" sz="2400">
              <a:latin typeface="Calibri" panose="020F0502020204030204" charset="0"/>
              <a:cs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65" y="581025"/>
            <a:ext cx="3796030" cy="688975"/>
          </a:xfrm>
        </p:spPr>
        <p:txBody>
          <a:bodyPr>
            <a:noAutofit/>
          </a:bodyPr>
          <a:lstStyle/>
          <a:p>
            <a:r>
              <a:rPr lang="en-US" sz="3600" b="1" dirty="0">
                <a:latin typeface="Calibri" panose="020F0502020204030204" charset="0"/>
                <a:cs typeface="Calibri" panose="020F0502020204030204" charset="0"/>
              </a:rPr>
              <a:t>Academic articles</a:t>
            </a:r>
            <a:endParaRPr lang="tr-TR" sz="3600" dirty="0">
              <a:latin typeface="Calibri" panose="020F0502020204030204" charset="0"/>
              <a:cs typeface="Calibri" panose="020F0502020204030204" charset="0"/>
            </a:endParaRPr>
          </a:p>
        </p:txBody>
      </p:sp>
      <p:sp>
        <p:nvSpPr>
          <p:cNvPr id="4" name="文本框 3"/>
          <p:cNvSpPr txBox="1"/>
          <p:nvPr/>
        </p:nvSpPr>
        <p:spPr>
          <a:xfrm>
            <a:off x="461010" y="1744345"/>
            <a:ext cx="10052050" cy="3415030"/>
          </a:xfrm>
          <a:prstGeom prst="rect">
            <a:avLst/>
          </a:prstGeom>
          <a:noFill/>
        </p:spPr>
        <p:txBody>
          <a:bodyPr wrap="square" rtlCol="0" anchor="t">
            <a:spAutoFit/>
          </a:bodyPr>
          <a:lstStyle/>
          <a:p>
            <a:r>
              <a:rPr lang="en-US" altLang="zh-CN" sz="2400" b="1">
                <a:latin typeface="Calibri" panose="020F0502020204030204" charset="0"/>
                <a:cs typeface="Calibri" panose="020F0502020204030204" charset="0"/>
              </a:rPr>
              <a:t>D</a:t>
            </a:r>
            <a:r>
              <a:rPr lang="zh-CN" altLang="en-US" sz="2400" b="1">
                <a:latin typeface="Calibri" panose="020F0502020204030204" charset="0"/>
                <a:cs typeface="Calibri" panose="020F0502020204030204" charset="0"/>
              </a:rPr>
              <a:t>iversity</a:t>
            </a:r>
            <a:r>
              <a:rPr lang="en-US" altLang="zh-CN" sz="2400" b="1">
                <a:latin typeface="Calibri" panose="020F0502020204030204" charset="0"/>
                <a:cs typeface="Calibri" panose="020F0502020204030204" charset="0"/>
              </a:rPr>
              <a:t> in early years education</a:t>
            </a:r>
          </a:p>
          <a:p>
            <a:endParaRPr lang="zh-CN" altLang="en-US" sz="2400">
              <a:latin typeface="Calibri" panose="020F0502020204030204" charset="0"/>
              <a:cs typeface="Calibri" panose="020F0502020204030204" charset="0"/>
            </a:endParaRPr>
          </a:p>
          <a:p>
            <a:r>
              <a:rPr lang="zh-CN" altLang="en-US" sz="2400">
                <a:latin typeface="Calibri" panose="020F0502020204030204" charset="0"/>
                <a:cs typeface="Calibri" panose="020F0502020204030204" charset="0"/>
              </a:rPr>
              <a:t>Arvola, O., Pankakoski, K., Reunamo, J., &amp; Kyttälä, M. (2021). Culturally and</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linguistically diverse children’s participation and social roles in the Finnish Early</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Childhood Education – is play the common key? Early Child Development and Care,191(15), 2351–2363.</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https://doi.org/10.1080/03004430.2020.1716744</a:t>
            </a:r>
          </a:p>
          <a:p>
            <a:endParaRPr lang="zh-CN" altLang="en-US" sz="2400">
              <a:latin typeface="Calibri" panose="020F0502020204030204" charset="0"/>
              <a:cs typeface="Calibri" panose="020F0502020204030204" charset="0"/>
            </a:endParaRPr>
          </a:p>
          <a:p>
            <a:endParaRPr lang="zh-CN" altLang="en-US" sz="2400">
              <a:latin typeface="Calibri" panose="020F0502020204030204" charset="0"/>
              <a:cs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65" y="581025"/>
            <a:ext cx="3742055" cy="688975"/>
          </a:xfrm>
        </p:spPr>
        <p:txBody>
          <a:bodyPr>
            <a:noAutofit/>
          </a:bodyPr>
          <a:lstStyle/>
          <a:p>
            <a:r>
              <a:rPr lang="en-US" sz="3600" b="1" dirty="0">
                <a:latin typeface="Calibri" panose="020F0502020204030204" charset="0"/>
                <a:cs typeface="Calibri" panose="020F0502020204030204" charset="0"/>
              </a:rPr>
              <a:t>Academic articles</a:t>
            </a:r>
            <a:endParaRPr lang="tr-TR" sz="3600" dirty="0">
              <a:latin typeface="Calibri" panose="020F0502020204030204" charset="0"/>
              <a:cs typeface="Calibri" panose="020F0502020204030204" charset="0"/>
            </a:endParaRPr>
          </a:p>
        </p:txBody>
      </p:sp>
      <p:sp>
        <p:nvSpPr>
          <p:cNvPr id="4" name="文本框 3"/>
          <p:cNvSpPr txBox="1"/>
          <p:nvPr/>
        </p:nvSpPr>
        <p:spPr>
          <a:xfrm>
            <a:off x="461010" y="1356360"/>
            <a:ext cx="10052050" cy="5262245"/>
          </a:xfrm>
          <a:prstGeom prst="rect">
            <a:avLst/>
          </a:prstGeom>
          <a:noFill/>
        </p:spPr>
        <p:txBody>
          <a:bodyPr wrap="square" rtlCol="0" anchor="t">
            <a:spAutoFit/>
          </a:bodyPr>
          <a:lstStyle/>
          <a:p>
            <a:r>
              <a:rPr lang="en-US" altLang="zh-CN" sz="2800" b="1">
                <a:latin typeface="Calibri" panose="020F0502020204030204" charset="0"/>
                <a:cs typeface="Calibri" panose="020F0502020204030204" charset="0"/>
              </a:rPr>
              <a:t>A</a:t>
            </a:r>
            <a:r>
              <a:rPr lang="zh-CN" altLang="en-US" sz="2800" b="1">
                <a:latin typeface="Calibri" panose="020F0502020204030204" charset="0"/>
                <a:cs typeface="Calibri" panose="020F0502020204030204" charset="0"/>
              </a:rPr>
              <a:t>nti-racism</a:t>
            </a:r>
            <a:r>
              <a:rPr lang="en-US" altLang="zh-CN" sz="2800" b="1">
                <a:latin typeface="Calibri" panose="020F0502020204030204" charset="0"/>
                <a:cs typeface="Calibri" panose="020F0502020204030204" charset="0"/>
              </a:rPr>
              <a:t> in early years education</a:t>
            </a:r>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Escayg, K. (2020). Anti‐racism in U.S. early childhood education: Foundational</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principles. Sociology Compass, 14(4).</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https://doi.org/10.1111/soc4.12764</a:t>
            </a: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sym typeface="+mn-ea"/>
              </a:rPr>
              <a:t>Houston, G.(2019) Racialisation in Early Years Education: Black Children</a:t>
            </a:r>
            <a:r>
              <a:rPr lang="en-US" altLang="zh-CN" sz="2800">
                <a:latin typeface="Calibri" panose="020F0502020204030204" charset="0"/>
                <a:cs typeface="Calibri" panose="020F0502020204030204" charset="0"/>
                <a:sym typeface="+mn-ea"/>
              </a:rPr>
              <a:t>’</a:t>
            </a:r>
            <a:r>
              <a:rPr lang="zh-CN" altLang="en-US" sz="2800">
                <a:latin typeface="Calibri" panose="020F0502020204030204" charset="0"/>
                <a:cs typeface="Calibri" panose="020F0502020204030204" charset="0"/>
                <a:sym typeface="+mn-ea"/>
              </a:rPr>
              <a:t>s Stories from the Classroom. Routledge. </a:t>
            </a:r>
            <a:endParaRPr lang="zh-CN" altLang="en-US" sz="2800">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a:p>
            <a:r>
              <a:rPr lang="en-US" altLang="zh-CN" sz="2800" b="1">
                <a:latin typeface="Calibri" panose="020F0502020204030204" charset="0"/>
                <a:cs typeface="Calibri" panose="020F0502020204030204" charset="0"/>
              </a:rPr>
              <a:t>A</a:t>
            </a:r>
            <a:r>
              <a:rPr lang="zh-CN" altLang="en-US" sz="2800" b="1">
                <a:latin typeface="Calibri" panose="020F0502020204030204" charset="0"/>
                <a:cs typeface="Calibri" panose="020F0502020204030204" charset="0"/>
              </a:rPr>
              <a:t>nti-bias </a:t>
            </a:r>
            <a:r>
              <a:rPr lang="en-US" altLang="zh-CN" sz="2800" b="1">
                <a:latin typeface="Calibri" panose="020F0502020204030204" charset="0"/>
                <a:cs typeface="Calibri" panose="020F0502020204030204" charset="0"/>
              </a:rPr>
              <a:t>in early years education</a:t>
            </a:r>
            <a:endParaRPr lang="zh-CN" altLang="en-US" sz="2800" b="1">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Sung, Y. S., Univ, G., Korea, S., &amp; Kim, K. C. (n.d.). 04. The Case Study on an Early Childhood Teacher’s Experience in Anti-Bias Curriculum Implementation.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65" y="521970"/>
            <a:ext cx="3742055" cy="688975"/>
          </a:xfrm>
        </p:spPr>
        <p:txBody>
          <a:bodyPr>
            <a:noAutofit/>
          </a:bodyPr>
          <a:lstStyle/>
          <a:p>
            <a:r>
              <a:rPr lang="en-US" sz="3600" b="1" dirty="0">
                <a:latin typeface="Calibri" panose="020F0502020204030204" charset="0"/>
                <a:cs typeface="Calibri" panose="020F0502020204030204" charset="0"/>
              </a:rPr>
              <a:t>Academic articles</a:t>
            </a:r>
            <a:endParaRPr lang="tr-TR" sz="3600" dirty="0">
              <a:latin typeface="Calibri" panose="020F0502020204030204" charset="0"/>
              <a:cs typeface="Calibri" panose="020F0502020204030204" charset="0"/>
            </a:endParaRPr>
          </a:p>
        </p:txBody>
      </p:sp>
      <p:sp>
        <p:nvSpPr>
          <p:cNvPr id="3" name="文本框 2"/>
          <p:cNvSpPr txBox="1"/>
          <p:nvPr/>
        </p:nvSpPr>
        <p:spPr>
          <a:xfrm>
            <a:off x="835660" y="1543050"/>
            <a:ext cx="9704070" cy="5262245"/>
          </a:xfrm>
          <a:prstGeom prst="rect">
            <a:avLst/>
          </a:prstGeom>
          <a:noFill/>
        </p:spPr>
        <p:txBody>
          <a:bodyPr wrap="square" rtlCol="0" anchor="t">
            <a:spAutoFit/>
          </a:bodyPr>
          <a:lstStyle/>
          <a:p>
            <a:r>
              <a:rPr lang="en-US" altLang="zh-CN" sz="2800" b="1">
                <a:latin typeface="Calibri" panose="020F0502020204030204" charset="0"/>
                <a:cs typeface="Calibri" panose="020F0502020204030204" charset="0"/>
                <a:sym typeface="+mn-ea"/>
              </a:rPr>
              <a:t>M</a:t>
            </a:r>
            <a:r>
              <a:rPr lang="zh-CN" altLang="en-US" sz="2800" b="1">
                <a:latin typeface="Calibri" panose="020F0502020204030204" charset="0"/>
                <a:cs typeface="Calibri" panose="020F0502020204030204" charset="0"/>
                <a:sym typeface="+mn-ea"/>
              </a:rPr>
              <a:t>ulticultural early childhood education</a:t>
            </a:r>
            <a:r>
              <a:rPr lang="en-US" altLang="zh-CN" sz="2800" b="1">
                <a:latin typeface="Calibri" panose="020F0502020204030204" charset="0"/>
                <a:cs typeface="Calibri" panose="020F0502020204030204" charset="0"/>
                <a:sym typeface="+mn-ea"/>
              </a:rPr>
              <a:t> in different context</a:t>
            </a:r>
            <a:endParaRPr lang="zh-CN" altLang="en-US" sz="2800" b="1">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sym typeface="+mn-ea"/>
              </a:rPr>
              <a:t>Krogstad, K. (2016) The multicultural and multi-religious Norwegian kindergarten. Journal of religious education. [Online] 64 (1), 1–13.</a:t>
            </a:r>
            <a:endParaRPr lang="zh-CN" altLang="en-US" sz="2800">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Huda, M., et al.(2021) “Understanding of Multicultural Sustainability through Mutual Acceptance: Voices from Intercultural Teachers’ Previous Early Education.” Sustainability (Basel, Switzerland), vol. 13, no. 10, p. 5377., https://doi.org/10.3390/su13105377.</a:t>
            </a:r>
          </a:p>
          <a:p>
            <a:endParaRPr lang="zh-CN" altLang="en-US" sz="2800">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75970"/>
            <a:ext cx="3742055" cy="688975"/>
          </a:xfrm>
        </p:spPr>
        <p:txBody>
          <a:bodyPr>
            <a:noAutofit/>
          </a:bodyPr>
          <a:lstStyle/>
          <a:p>
            <a:r>
              <a:rPr lang="en-US" sz="3600" b="1" dirty="0">
                <a:latin typeface="Calibri" panose="020F0502020204030204" charset="0"/>
                <a:cs typeface="Calibri" panose="020F0502020204030204" charset="0"/>
              </a:rPr>
              <a:t>Academic articles</a:t>
            </a:r>
            <a:endParaRPr lang="tr-TR" sz="3600" dirty="0">
              <a:latin typeface="Calibri" panose="020F0502020204030204" charset="0"/>
              <a:cs typeface="Calibri" panose="020F0502020204030204" charset="0"/>
            </a:endParaRPr>
          </a:p>
        </p:txBody>
      </p:sp>
      <p:sp>
        <p:nvSpPr>
          <p:cNvPr id="3" name="文本框 2"/>
          <p:cNvSpPr txBox="1"/>
          <p:nvPr/>
        </p:nvSpPr>
        <p:spPr>
          <a:xfrm>
            <a:off x="754380" y="2242185"/>
            <a:ext cx="9197340" cy="3538220"/>
          </a:xfrm>
          <a:prstGeom prst="rect">
            <a:avLst/>
          </a:prstGeom>
          <a:noFill/>
        </p:spPr>
        <p:txBody>
          <a:bodyPr wrap="square" rtlCol="0" anchor="t">
            <a:spAutoFit/>
          </a:bodyPr>
          <a:lstStyle/>
          <a:p>
            <a:r>
              <a:rPr lang="en-US" altLang="zh-CN" sz="2800" b="1">
                <a:latin typeface="Calibri" panose="020F0502020204030204" charset="0"/>
                <a:cs typeface="Calibri" panose="020F0502020204030204" charset="0"/>
                <a:sym typeface="+mn-ea"/>
              </a:rPr>
              <a:t>M</a:t>
            </a:r>
            <a:r>
              <a:rPr lang="zh-CN" altLang="en-US" sz="2800" b="1">
                <a:latin typeface="Calibri" panose="020F0502020204030204" charset="0"/>
                <a:cs typeface="Calibri" panose="020F0502020204030204" charset="0"/>
                <a:sym typeface="+mn-ea"/>
              </a:rPr>
              <a:t>ulticultural early childhood education</a:t>
            </a:r>
            <a:r>
              <a:rPr lang="en-US" altLang="zh-CN" sz="2800" b="1">
                <a:latin typeface="Calibri" panose="020F0502020204030204" charset="0"/>
                <a:cs typeface="Calibri" panose="020F0502020204030204" charset="0"/>
                <a:sym typeface="+mn-ea"/>
              </a:rPr>
              <a:t> in different context</a:t>
            </a:r>
            <a:endParaRPr lang="zh-CN" altLang="en-US" sz="2800" b="1">
              <a:latin typeface="Calibri" panose="020F0502020204030204" charset="0"/>
              <a:cs typeface="Calibri" panose="020F0502020204030204" charset="0"/>
            </a:endParaRPr>
          </a:p>
          <a:p>
            <a:endParaRPr lang="zh-CN" altLang="en-US" sz="2800">
              <a:latin typeface="Calibri" panose="020F0502020204030204" charset="0"/>
              <a:cs typeface="Calibri" panose="020F0502020204030204" charset="0"/>
            </a:endParaRPr>
          </a:p>
          <a:p>
            <a:r>
              <a:rPr lang="zh-CN" altLang="en-US" sz="2800">
                <a:latin typeface="Calibri" panose="020F0502020204030204" charset="0"/>
                <a:cs typeface="Calibri" panose="020F0502020204030204" charset="0"/>
              </a:rPr>
              <a:t>Ouyang, J., et al.(2021) “The Moderating Effect of South Korean Children’s Encounter with Children from Multicultural Families on the Relationship between Their Fathers' Perception of Multicultural Families and Their Racial Awareness.” Child Indicators Research, vol. 14, no. 6, pp. 2197–2210., https://doi.org/10.1007/s12187-021-09832-1.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515620"/>
            <a:ext cx="10878185" cy="484505"/>
          </a:xfrm>
        </p:spPr>
        <p:txBody>
          <a:bodyPr>
            <a:noAutofit/>
          </a:bodyPr>
          <a:lstStyle/>
          <a:p>
            <a:r>
              <a:rPr lang="en-US" sz="3600" b="1" dirty="0">
                <a:latin typeface="Calibri" panose="020F0502020204030204" charset="0"/>
                <a:cs typeface="Calibri" panose="020F0502020204030204" charset="0"/>
              </a:rPr>
              <a:t>Video Resources--Supporting stategies for practitioners</a:t>
            </a:r>
            <a:endParaRPr lang="tr-TR" sz="3600" dirty="0">
              <a:latin typeface="Calibri" panose="020F0502020204030204" charset="0"/>
              <a:cs typeface="Calibri" panose="020F0502020204030204" charset="0"/>
            </a:endParaRPr>
          </a:p>
        </p:txBody>
      </p:sp>
      <p:sp>
        <p:nvSpPr>
          <p:cNvPr id="3" name="文本框 2"/>
          <p:cNvSpPr txBox="1"/>
          <p:nvPr/>
        </p:nvSpPr>
        <p:spPr>
          <a:xfrm>
            <a:off x="622300" y="1270000"/>
            <a:ext cx="10172065" cy="953135"/>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https://www.kids-konnect.com/blog/how-to-promote-anti-racism-in-early-childhood</a:t>
            </a:r>
          </a:p>
        </p:txBody>
      </p:sp>
      <p:pic>
        <p:nvPicPr>
          <p:cNvPr id="4" name="图片 3"/>
          <p:cNvPicPr>
            <a:picLocks noChangeAspect="1"/>
          </p:cNvPicPr>
          <p:nvPr/>
        </p:nvPicPr>
        <p:blipFill>
          <a:blip r:embed="rId3"/>
          <a:srcRect l="53661" t="39463" r="4339" b="20769"/>
          <a:stretch>
            <a:fillRect/>
          </a:stretch>
        </p:blipFill>
        <p:spPr>
          <a:xfrm>
            <a:off x="1948180" y="2493010"/>
            <a:ext cx="6790055" cy="3616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10" y="515620"/>
            <a:ext cx="9692640" cy="484505"/>
          </a:xfrm>
        </p:spPr>
        <p:txBody>
          <a:bodyPr>
            <a:noAutofit/>
          </a:bodyPr>
          <a:lstStyle/>
          <a:p>
            <a:r>
              <a:rPr lang="en-US" sz="3600" b="1" dirty="0">
                <a:latin typeface="Calibri" panose="020F0502020204030204" charset="0"/>
                <a:cs typeface="Calibri" panose="020F0502020204030204" charset="0"/>
              </a:rPr>
              <a:t>Video Resources</a:t>
            </a:r>
            <a:endParaRPr lang="tr-TR" sz="3600" dirty="0">
              <a:latin typeface="Calibri" panose="020F0502020204030204" charset="0"/>
              <a:cs typeface="Calibri" panose="020F0502020204030204" charset="0"/>
            </a:endParaRPr>
          </a:p>
        </p:txBody>
      </p:sp>
      <p:sp>
        <p:nvSpPr>
          <p:cNvPr id="3" name="文本框 2"/>
          <p:cNvSpPr txBox="1"/>
          <p:nvPr/>
        </p:nvSpPr>
        <p:spPr>
          <a:xfrm>
            <a:off x="622300" y="1565275"/>
            <a:ext cx="10117455" cy="521970"/>
          </a:xfrm>
          <a:prstGeom prst="rect">
            <a:avLst/>
          </a:prstGeom>
          <a:noFill/>
        </p:spPr>
        <p:txBody>
          <a:bodyPr wrap="square" rtlCol="0" anchor="t">
            <a:spAutoFit/>
          </a:bodyPr>
          <a:lstStyle/>
          <a:p>
            <a:r>
              <a:rPr lang="zh-CN" altLang="en-US" sz="2800">
                <a:latin typeface="Calibri" panose="020F0502020204030204" charset="0"/>
                <a:cs typeface="Calibri" panose="020F0502020204030204" charset="0"/>
              </a:rPr>
              <a:t>https://www.mpr.org/collections/early-risers</a:t>
            </a:r>
          </a:p>
        </p:txBody>
      </p:sp>
      <p:pic>
        <p:nvPicPr>
          <p:cNvPr id="5" name="图片 4"/>
          <p:cNvPicPr>
            <a:picLocks noChangeAspect="1"/>
          </p:cNvPicPr>
          <p:nvPr/>
        </p:nvPicPr>
        <p:blipFill>
          <a:blip r:embed="rId3"/>
          <a:srcRect l="53661" t="37102" r="4516" b="19204"/>
          <a:stretch>
            <a:fillRect/>
          </a:stretch>
        </p:blipFill>
        <p:spPr>
          <a:xfrm>
            <a:off x="1859915" y="2321560"/>
            <a:ext cx="6946265" cy="408241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FlZDUwNDQ2NjJlNDEyZDJjNzNiNTI2NTkwY2NkMTQifQ=="/>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E87C42266C364A81FF34EB3CD9D302" ma:contentTypeVersion="14" ma:contentTypeDescription="Create a new document." ma:contentTypeScope="" ma:versionID="f6093e7fc78d7dbf07ccf8c82c4e3d3e">
  <xsd:schema xmlns:xsd="http://www.w3.org/2001/XMLSchema" xmlns:xs="http://www.w3.org/2001/XMLSchema" xmlns:p="http://schemas.microsoft.com/office/2006/metadata/properties" xmlns:ns2="8bf58d08-0fb1-4872-884d-c9afde35d357" xmlns:ns3="c556e2b9-148c-4403-9dbb-5bcfdde8d340" targetNamespace="http://schemas.microsoft.com/office/2006/metadata/properties" ma:root="true" ma:fieldsID="886b980539ef8711ac95a463104d4b4c" ns2:_="" ns3:_="">
    <xsd:import namespace="8bf58d08-0fb1-4872-884d-c9afde35d357"/>
    <xsd:import namespace="c556e2b9-148c-4403-9dbb-5bcfdde8d3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58d08-0fb1-4872-884d-c9afde35d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6e2b9-148c-4403-9dbb-5bcfdde8d3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b195124-c722-4cce-9b22-8c74838c1c9f}" ma:internalName="TaxCatchAll" ma:showField="CatchAllData" ma:web="c556e2b9-148c-4403-9dbb-5bcfdde8d3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56e2b9-148c-4403-9dbb-5bcfdde8d340" xsi:nil="true"/>
    <lcf76f155ced4ddcb4097134ff3c332f xmlns="8bf58d08-0fb1-4872-884d-c9afde35d3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41A751-CE86-44BA-90F1-F61C5966C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58d08-0fb1-4872-884d-c9afde35d357"/>
    <ds:schemaRef ds:uri="c556e2b9-148c-4403-9dbb-5bcfdde8d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CA621-4477-4646-A066-84A92D564C8E}">
  <ds:schemaRefs>
    <ds:schemaRef ds:uri="http://schemas.microsoft.com/sharepoint/v3/contenttype/forms"/>
  </ds:schemaRefs>
</ds:datastoreItem>
</file>

<file path=customXml/itemProps3.xml><?xml version="1.0" encoding="utf-8"?>
<ds:datastoreItem xmlns:ds="http://schemas.openxmlformats.org/officeDocument/2006/customXml" ds:itemID="{23CAA513-315E-417E-AE46-FD54F52B86E5}">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8bf58d08-0fb1-4872-884d-c9afde35d357"/>
    <ds:schemaRef ds:uri="c556e2b9-148c-4403-9dbb-5bcfdde8d340"/>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TM03457515[[fn=View]]</Template>
  <TotalTime>2729</TotalTime>
  <Words>3812</Words>
  <Application>Microsoft Office PowerPoint</Application>
  <PresentationFormat>Widescreen</PresentationFormat>
  <Paragraphs>91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Schoolbook</vt:lpstr>
      <vt:lpstr>Wingdings 2</vt:lpstr>
      <vt:lpstr>View</vt:lpstr>
      <vt:lpstr>Critical considerations to the CI module aiming at internationalization of the MA in Early Years Education programme</vt:lpstr>
      <vt:lpstr>Unit 3: Unit 4 - Identities and Diversities: Race in ECE</vt:lpstr>
      <vt:lpstr>Academic articles</vt:lpstr>
      <vt:lpstr>Academic articles</vt:lpstr>
      <vt:lpstr>Academic articles</vt:lpstr>
      <vt:lpstr>Academic articles</vt:lpstr>
      <vt:lpstr>Academic articles</vt:lpstr>
      <vt:lpstr>Video Resources--Supporting stategies for practitioners</vt:lpstr>
      <vt:lpstr>Video Resources</vt:lpstr>
      <vt:lpstr>Video Resources</vt:lpstr>
      <vt:lpstr>Video Resources</vt:lpstr>
      <vt:lpstr>Video Resources</vt:lpstr>
      <vt:lpstr>Video Resources</vt:lpstr>
      <vt:lpstr>Invited speakers</vt:lpstr>
      <vt:lpstr>Group activities:</vt:lpstr>
      <vt:lpstr>Group activities:</vt:lpstr>
      <vt:lpstr>Group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Consideration of ECE module for more Intenational</dc:title>
  <dc:creator>Beyza IBA</dc:creator>
  <cp:lastModifiedBy>Wilkie, Fiona</cp:lastModifiedBy>
  <cp:revision>35</cp:revision>
  <cp:lastPrinted>2022-03-04T11:24:00Z</cp:lastPrinted>
  <dcterms:created xsi:type="dcterms:W3CDTF">2022-03-03T19:08:00Z</dcterms:created>
  <dcterms:modified xsi:type="dcterms:W3CDTF">2022-08-03T10:25:52Z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0x010100710578CC65595641B4020F3218764691</vt:lpwstr>
  </property>
  <property fmtid="{D5CDD505-2E9C-101B-9397-08002B2CF9AE}" pid="3" name="ICV">
    <vt:lpwstr>4A528978EB7240DAADB3980A9068C37A</vt:lpwstr>
  </property>
  <property fmtid="{D5CDD505-2E9C-101B-9397-08002B2CF9AE}" pid="4" name="KSOProductBuildVer">
    <vt:lpwstr>2052-11.1.0.11636</vt:lpwstr>
  </property>
</Properties>
</file>